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  <p:sldMasterId id="2147483795" r:id="rId5"/>
  </p:sldMasterIdLst>
  <p:notesMasterIdLst>
    <p:notesMasterId r:id="rId12"/>
  </p:notesMasterIdLst>
  <p:handoutMasterIdLst>
    <p:handoutMasterId r:id="rId13"/>
  </p:handoutMasterIdLst>
  <p:sldIdLst>
    <p:sldId id="357" r:id="rId6"/>
    <p:sldId id="669" r:id="rId7"/>
    <p:sldId id="671" r:id="rId8"/>
    <p:sldId id="672" r:id="rId9"/>
    <p:sldId id="673" r:id="rId10"/>
    <p:sldId id="674" r:id="rId11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88">
          <p15:clr>
            <a:srgbClr val="A4A3A4"/>
          </p15:clr>
        </p15:guide>
        <p15:guide id="4" pos="5491">
          <p15:clr>
            <a:srgbClr val="A4A3A4"/>
          </p15:clr>
        </p15:guide>
        <p15:guide id="5" orient="horz" pos="123" userDrawn="1">
          <p15:clr>
            <a:srgbClr val="A4A3A4"/>
          </p15:clr>
        </p15:guide>
        <p15:guide id="6" pos="431" userDrawn="1">
          <p15:clr>
            <a:srgbClr val="A4A3A4"/>
          </p15:clr>
        </p15:guide>
        <p15:guide id="7" orient="horz" pos="2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rki Savolainen" initials="JS" lastIdx="1" clrIdx="0">
    <p:extLst>
      <p:ext uri="{19B8F6BF-5375-455C-9EA6-DF929625EA0E}">
        <p15:presenceInfo xmlns:p15="http://schemas.microsoft.com/office/powerpoint/2012/main" userId="Jyrki Savola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D520"/>
    <a:srgbClr val="FF6600"/>
    <a:srgbClr val="ED174D"/>
    <a:srgbClr val="262626"/>
    <a:srgbClr val="1A1A1A"/>
    <a:srgbClr val="191919"/>
    <a:srgbClr val="282828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8" autoAdjust="0"/>
    <p:restoredTop sz="86437" autoAdjust="0"/>
  </p:normalViewPr>
  <p:slideViewPr>
    <p:cSldViewPr>
      <p:cViewPr varScale="1">
        <p:scale>
          <a:sx n="98" d="100"/>
          <a:sy n="98" d="100"/>
        </p:scale>
        <p:origin x="612" y="60"/>
      </p:cViewPr>
      <p:guideLst>
        <p:guide orient="horz" pos="2160"/>
        <p:guide pos="2880"/>
        <p:guide orient="horz" pos="1588"/>
        <p:guide pos="5491"/>
        <p:guide orient="horz" pos="123"/>
        <p:guide pos="431"/>
        <p:guide orient="horz" pos="2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E977E374-5D30-411B-AD68-775357A12594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B8F603FD-EB5F-47C8-A1F5-8671EFF4E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2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FA6E730B-6D61-4AD1-BE1A-699CFE924391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F00586D5-C668-4B6B-85F0-F741321C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0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youtu.be/PpFawdT8CDE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na ensimmäinen dia - LUT logo - Valkoin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796A1-063F-3B45-BD0D-3CADE3394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563638"/>
            <a:ext cx="4615403" cy="19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2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382" y="646988"/>
            <a:ext cx="652037" cy="533485"/>
          </a:xfrm>
          <a:prstGeom prst="rect">
            <a:avLst/>
          </a:prstGeom>
        </p:spPr>
      </p:pic>
      <p:sp>
        <p:nvSpPr>
          <p:cNvPr id="6" name="Tekstiruutu 13">
            <a:extLst>
              <a:ext uri="{FF2B5EF4-FFF2-40B4-BE49-F238E27FC236}">
                <a16:creationId xmlns:a16="http://schemas.microsoft.com/office/drawing/2014/main" id="{356E3FCE-4EA8-2447-B93E-D112AFEEDC7F}"/>
              </a:ext>
            </a:extLst>
          </p:cNvPr>
          <p:cNvSpPr txBox="1"/>
          <p:nvPr userDrawn="1"/>
        </p:nvSpPr>
        <p:spPr>
          <a:xfrm>
            <a:off x="764381" y="1398669"/>
            <a:ext cx="4010819" cy="1312781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GB" sz="1125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energy, water and air are life-giving resources for which we at LUT University seek new solutions with our expertise in technology and business.</a:t>
            </a:r>
          </a:p>
          <a:p>
            <a:endParaRPr lang="en-GB" sz="1125" b="0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125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help society and businesses in their sustainable renewal. Our international community consists of 6500 members.</a:t>
            </a:r>
            <a:br>
              <a:rPr lang="en-GB" sz="1125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125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campuses are in Lappeenranta and Lahti, Finland.</a:t>
            </a:r>
          </a:p>
        </p:txBody>
      </p:sp>
    </p:spTree>
    <p:extLst>
      <p:ext uri="{BB962C8B-B14F-4D97-AF65-F5344CB8AC3E}">
        <p14:creationId xmlns:p14="http://schemas.microsoft.com/office/powerpoint/2010/main" val="20805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rategy - 1.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4ABAA-AB16-B04C-B98E-9E2789583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0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rategy - 2. System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614182-D5C1-E944-9EA0-91716C06A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27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rategy - 3. Scientif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67412B-1598-9A40-92FC-C9ECFD8C7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Strategy - 3. Scientif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EC0C52-5F1A-2B40-8056-3360BCE90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81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rategy - 4.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3343D-5185-4D45-A3D6-9E3C95A14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sp>
        <p:nvSpPr>
          <p:cNvPr id="3" name="Kolmio 2">
            <a:hlinkClick r:id="rId4"/>
            <a:extLst>
              <a:ext uri="{FF2B5EF4-FFF2-40B4-BE49-F238E27FC236}">
                <a16:creationId xmlns:a16="http://schemas.microsoft.com/office/drawing/2014/main" id="{3989AE8B-8D6C-7141-AD79-D8464E456E22}"/>
              </a:ext>
            </a:extLst>
          </p:cNvPr>
          <p:cNvSpPr/>
          <p:nvPr userDrawn="1"/>
        </p:nvSpPr>
        <p:spPr>
          <a:xfrm rot="5400000">
            <a:off x="4303207" y="1959431"/>
            <a:ext cx="808199" cy="838346"/>
          </a:xfrm>
          <a:prstGeom prst="triangle">
            <a:avLst/>
          </a:prstGeom>
          <a:solidFill>
            <a:schemeClr val="accent1">
              <a:alpha val="0"/>
            </a:schemeClr>
          </a:solidFill>
          <a:ln w="6032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6" name="Triangle 5">
            <a:hlinkClick r:id="rId4"/>
            <a:extLst>
              <a:ext uri="{FF2B5EF4-FFF2-40B4-BE49-F238E27FC236}">
                <a16:creationId xmlns:a16="http://schemas.microsoft.com/office/drawing/2014/main" id="{1B943E4B-4580-644A-928E-75FDE84E85A5}"/>
              </a:ext>
            </a:extLst>
          </p:cNvPr>
          <p:cNvSpPr/>
          <p:nvPr userDrawn="1"/>
        </p:nvSpPr>
        <p:spPr>
          <a:xfrm rot="5400000">
            <a:off x="4313985" y="1954026"/>
            <a:ext cx="819430" cy="859771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350"/>
          </a:p>
        </p:txBody>
      </p:sp>
    </p:spTree>
    <p:extLst>
      <p:ext uri="{BB962C8B-B14F-4D97-AF65-F5344CB8AC3E}">
        <p14:creationId xmlns:p14="http://schemas.microsoft.com/office/powerpoint/2010/main" val="140346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 of the Cur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 userDrawn="1"/>
        </p:nvSpPr>
        <p:spPr>
          <a:xfrm>
            <a:off x="751681" y="1979525"/>
            <a:ext cx="3674270" cy="1900460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fi-FI" sz="1125" baseline="0"/>
              <a:t>The LUT community shares a certain attitude and state of mind. We do things differently. We look at things from unexpected perspectives, we question, and we search for solutions. We fight for a better world.</a:t>
            </a:r>
          </a:p>
          <a:p>
            <a:endParaRPr lang="fi-FI" sz="1125" baseline="0"/>
          </a:p>
          <a:p>
            <a:r>
              <a:rPr lang="fi-FI" sz="1125" baseline="0"/>
              <a:t>We are a community where curious people inspire curious people. Without curiosity, we cannot</a:t>
            </a:r>
            <a:br>
              <a:rPr lang="fi-FI" sz="1125" baseline="0"/>
            </a:br>
            <a:r>
              <a:rPr lang="fi-FI" sz="1125" baseline="0"/>
              <a:t>change the world.</a:t>
            </a:r>
          </a:p>
          <a:p>
            <a:endParaRPr lang="fi-FI" sz="1125" baseline="0"/>
          </a:p>
          <a:p>
            <a:r>
              <a:rPr lang="fi-FI" sz="1125" baseline="0"/>
              <a:t>Our campuses are located in Lappeenranta and Lahti, but our state of mind can be achieved anywhere.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DF7B16A-03B3-E445-AA1F-466F746603EA}"/>
              </a:ext>
            </a:extLst>
          </p:cNvPr>
          <p:cNvSpPr/>
          <p:nvPr userDrawn="1"/>
        </p:nvSpPr>
        <p:spPr>
          <a:xfrm>
            <a:off x="751682" y="1263515"/>
            <a:ext cx="390001" cy="81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863DA70-171B-AD44-8F01-037CDB884300}"/>
              </a:ext>
            </a:extLst>
          </p:cNvPr>
          <p:cNvSpPr txBox="1"/>
          <p:nvPr userDrawn="1"/>
        </p:nvSpPr>
        <p:spPr>
          <a:xfrm>
            <a:off x="660074" y="1377105"/>
            <a:ext cx="4092787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625" b="1" i="0">
                <a:latin typeface="Arial" panose="020B0604020202020204" pitchFamily="34" charset="0"/>
                <a:cs typeface="Arial" panose="020B0604020202020204" pitchFamily="34" charset="0"/>
              </a:rPr>
              <a:t>LAND OF THE CURIOUS</a:t>
            </a:r>
          </a:p>
        </p:txBody>
      </p:sp>
    </p:spTree>
    <p:extLst>
      <p:ext uri="{BB962C8B-B14F-4D97-AF65-F5344CB8AC3E}">
        <p14:creationId xmlns:p14="http://schemas.microsoft.com/office/powerpoint/2010/main" val="439218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n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5A21BB1-B25C-7A43-8B6D-5C17BBC1B7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1119" y="1147352"/>
            <a:ext cx="2619375" cy="165497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900" b="0"/>
            </a:lvl1pPr>
          </a:lstStyle>
          <a:p>
            <a:pPr lvl="0"/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056A9-0314-3442-AA1C-39475A47F4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895" y="1893105"/>
            <a:ext cx="7282579" cy="27359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3216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niper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istuminen, musta, kukka, maljakko&#10;&#10;Kuvaus luotu automaattisesti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9144000" cy="5138738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759055" y="1204688"/>
            <a:ext cx="390001" cy="81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EE266DDD-EE87-BA4E-82B5-5BC073C305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1119" y="1147352"/>
            <a:ext cx="2619375" cy="165497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900" b="0"/>
            </a:lvl1pPr>
          </a:lstStyle>
          <a:p>
            <a:pPr lvl="0"/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D8EEE9-FB68-F644-AF1D-0068CA9BD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895" y="1893105"/>
            <a:ext cx="7282579" cy="27359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9899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w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762"/>
            <a:ext cx="9144000" cy="5138738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759055" y="1204688"/>
            <a:ext cx="390001" cy="81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B52D216F-BA7C-EE41-BB3E-C83EC6D6C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1119" y="1147352"/>
            <a:ext cx="2619375" cy="165497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9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23EAA9-3958-9D4F-A785-F6DC001DAB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895" y="1893105"/>
            <a:ext cx="7282579" cy="27359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364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/otsikko dia oranssi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836453" y="1203598"/>
            <a:ext cx="6383062" cy="1368580"/>
          </a:xfrm>
        </p:spPr>
        <p:txBody>
          <a:bodyPr anchor="b">
            <a:noAutofit/>
          </a:bodyPr>
          <a:lstStyle>
            <a:lvl1pPr>
              <a:defRPr sz="4400">
                <a:solidFill>
                  <a:srgbClr val="FF6600"/>
                </a:solidFill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27584" y="2643758"/>
            <a:ext cx="6400800" cy="13144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126" y="4731990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8110" y="473199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834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31102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762"/>
            <a:ext cx="9144000" cy="5138738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759055" y="1204688"/>
            <a:ext cx="390001" cy="81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37DF8444-4F91-B642-8181-A6F156123E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1119" y="1147352"/>
            <a:ext cx="2619375" cy="165497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9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A766A0-DAD7-444C-935F-55B956277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895" y="1893105"/>
            <a:ext cx="7282579" cy="27359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312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wberry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332"/>
            <a:ext cx="9144000" cy="5138738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759055" y="1204688"/>
            <a:ext cx="390001" cy="81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9D5F0A50-2C78-DD4F-9B61-C77BABD8C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1119" y="1147352"/>
            <a:ext cx="2619375" cy="165497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9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B9318D-5A03-6842-9412-840709EDDB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895" y="1893105"/>
            <a:ext cx="7282579" cy="27359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7069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63E617-64D6-EC40-9329-D969D96E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078" y="3550314"/>
            <a:ext cx="7200900" cy="534461"/>
          </a:xfrm>
        </p:spPr>
        <p:txBody>
          <a:bodyPr wrap="none" anchor="t" anchorCtr="0">
            <a:noAutofit/>
          </a:bodyPr>
          <a:lstStyle>
            <a:lvl1pPr algn="l">
              <a:defRPr sz="4500"/>
            </a:lvl1pPr>
          </a:lstStyle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C07929-F6C2-BC40-BF90-D0A792EC8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570" y="4174234"/>
            <a:ext cx="7200900" cy="310431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3F0461C-FF74-D546-959D-DC63A29E5E38}"/>
              </a:ext>
            </a:extLst>
          </p:cNvPr>
          <p:cNvSpPr/>
          <p:nvPr userDrawn="1"/>
        </p:nvSpPr>
        <p:spPr>
          <a:xfrm>
            <a:off x="759304" y="3340992"/>
            <a:ext cx="490589" cy="109728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15B804CA-6A49-3544-9B22-05109DB84D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9144000" cy="29097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5C49B9F-25DE-6141-9DA3-DE04A8521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19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t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7054270-04AF-5B45-90A5-7758E8027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5121B37-9D23-8B4D-BA4A-4F4960F1D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8A9A2C1-A622-EB4F-8F54-DFD4B94609C4}"/>
              </a:ext>
            </a:extLst>
          </p:cNvPr>
          <p:cNvSpPr txBox="1"/>
          <p:nvPr userDrawn="1"/>
        </p:nvSpPr>
        <p:spPr>
          <a:xfrm>
            <a:off x="755791" y="-400925"/>
            <a:ext cx="3432062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350"/>
              <a:t>x</a:t>
            </a:r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  <a:p>
            <a:endParaRPr lang="fi-FI" sz="1350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9518384A-8F93-0842-81E2-3B5FF05AB7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6472" y="-488065"/>
            <a:ext cx="3431381" cy="597336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B15D91-919A-8D45-8FF6-08C750B7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34" y="987878"/>
            <a:ext cx="2949178" cy="881744"/>
          </a:xfrm>
        </p:spPr>
        <p:txBody>
          <a:bodyPr wrap="square" anchor="b">
            <a:normAutofit/>
          </a:bodyPr>
          <a:lstStyle>
            <a:lvl1pPr>
              <a:defRPr sz="2400"/>
            </a:lvl1pPr>
          </a:lstStyle>
          <a:p>
            <a:endParaRPr lang="fi-FI"/>
          </a:p>
        </p:txBody>
      </p:sp>
      <p:sp>
        <p:nvSpPr>
          <p:cNvPr id="16" name="Kuvan paikkamerkki 14">
            <a:extLst>
              <a:ext uri="{FF2B5EF4-FFF2-40B4-BE49-F238E27FC236}">
                <a16:creationId xmlns:a16="http://schemas.microsoft.com/office/drawing/2014/main" id="{495D083D-957D-1B4E-929C-A3AC0DB26F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5537" y="756244"/>
            <a:ext cx="302804" cy="62345"/>
          </a:xfrm>
          <a:solidFill>
            <a:srgbClr val="23B900"/>
          </a:solidFill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675">
                <a:solidFill>
                  <a:srgbClr val="23B900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6454E-6A45-1F4A-8546-DE798F779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233" y="1995721"/>
            <a:ext cx="2949178" cy="27359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68001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3121D5-98DC-A847-855D-0D1960F3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95613"/>
            <a:ext cx="7886700" cy="348452"/>
          </a:xfrm>
        </p:spPr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5CAA61-E2CD-E94C-870F-44414EBD3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878807"/>
            <a:ext cx="3868340" cy="446056"/>
          </a:xfrm>
        </p:spPr>
        <p:txBody>
          <a:bodyPr anchor="b">
            <a:noAutofit/>
          </a:bodyPr>
          <a:lstStyle>
            <a:lvl1pPr marL="0" indent="0">
              <a:buNone/>
              <a:defRPr sz="11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B86EDFB-62AC-944A-B9A7-E830C80B467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11447" y="1878806"/>
            <a:ext cx="3868340" cy="446056"/>
          </a:xfrm>
        </p:spPr>
        <p:txBody>
          <a:bodyPr anchor="b">
            <a:normAutofit/>
          </a:bodyPr>
          <a:lstStyle>
            <a:lvl1pPr marL="0" indent="0">
              <a:buNone/>
              <a:defRPr sz="11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fi-FI"/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E3CD7D5B-2454-9341-BB2A-7998A19A53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895" y="1085527"/>
            <a:ext cx="2619375" cy="165497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900" b="0"/>
            </a:lvl1pPr>
          </a:lstStyle>
          <a:p>
            <a:pPr lvl="0"/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EB66A7-9004-2C43-B043-23E2491155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2459604"/>
            <a:ext cx="3868340" cy="192047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      </a:t>
            </a:r>
            <a:endParaRPr lang="en-FI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D34A219-A206-1C4C-8D8A-C844E11777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1447" y="2459604"/>
            <a:ext cx="3868340" cy="192047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      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08970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5A21BB1-B25C-7A43-8B6D-5C17BBC1B7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1119" y="1147352"/>
            <a:ext cx="2619375" cy="165497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900" b="0"/>
            </a:lvl1pPr>
          </a:lstStyle>
          <a:p>
            <a:pPr lvl="0"/>
            <a:endParaRPr lang="fi-FI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F3D9319-FEA8-D849-A58C-CF7B7D36AED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72704" y="1969294"/>
            <a:ext cx="7886700" cy="2946797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6022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332"/>
            <a:ext cx="9144000" cy="5138738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759055" y="1204688"/>
            <a:ext cx="390001" cy="81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9D5F0A50-2C78-DD4F-9B61-C77BABD8C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1119" y="1147352"/>
            <a:ext cx="2619375" cy="165497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900" b="0"/>
            </a:lvl1pPr>
          </a:lstStyle>
          <a:p>
            <a:pPr lvl="0"/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F759D64-1364-9B4A-913B-9AD87899EF3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72704" y="2099072"/>
            <a:ext cx="7886700" cy="2770584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2734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741" y="1316163"/>
            <a:ext cx="652037" cy="533485"/>
          </a:xfrm>
          <a:prstGeom prst="rect">
            <a:avLst/>
          </a:prstGeom>
        </p:spPr>
      </p:pic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741" y="2179654"/>
            <a:ext cx="4583716" cy="813917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 lv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28374634-A5A3-5241-944D-B72B978EC1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41" y="3120097"/>
            <a:ext cx="4583716" cy="813917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25" b="0"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6215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382" y="1940083"/>
            <a:ext cx="652037" cy="533485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 userDrawn="1"/>
        </p:nvSpPr>
        <p:spPr>
          <a:xfrm>
            <a:off x="764381" y="3444594"/>
            <a:ext cx="3611880" cy="201595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endParaRPr lang="fi-FI" sz="1125" baseline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741" y="2473568"/>
            <a:ext cx="4583716" cy="813917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 lvl="0"/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84911E18-B2A8-B54D-A3A9-A88F62AFA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40" y="3401575"/>
            <a:ext cx="4583716" cy="813917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25" b="0"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615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otsikko, teksti listan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11560" y="1200151"/>
            <a:ext cx="7787208" cy="2955775"/>
          </a:xfr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72728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15752" y="4725640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0233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ssi otsikko, teksti kappaleess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205979"/>
            <a:ext cx="7272808" cy="85725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00151"/>
            <a:ext cx="7787208" cy="3027783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15752" y="4725640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4517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genta otsikko, teksti list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11560" y="1200151"/>
            <a:ext cx="7787208" cy="2955775"/>
          </a:xfr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72728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15752" y="4725640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580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lehti, saniainen, vihreä&#10;&#10;Kuvaus luotu automaattisesti">
            <a:extLst>
              <a:ext uri="{FF2B5EF4-FFF2-40B4-BE49-F238E27FC236}">
                <a16:creationId xmlns:a16="http://schemas.microsoft.com/office/drawing/2014/main" id="{EE478EF1-487A-BA45-8AA0-A72000AF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1"/>
            <a:ext cx="9144000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2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svi, lehti, saniainen, vihreä&#10;&#10;Kuvaus luotu automaattisesti">
            <a:extLst>
              <a:ext uri="{FF2B5EF4-FFF2-40B4-BE49-F238E27FC236}">
                <a16:creationId xmlns:a16="http://schemas.microsoft.com/office/drawing/2014/main" id="{5AF51AB2-74BE-7D47-927D-E452C462F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1"/>
            <a:ext cx="9144000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9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FB7551AB-D8DF-3A46-98D7-FD00A24F3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81"/>
            <a:ext cx="9144000" cy="5138738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937" y="2571750"/>
            <a:ext cx="5401456" cy="442460"/>
          </a:xfr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fi-FI" err="1"/>
              <a:t>presentation name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CAE96DE-E366-FC45-AAE3-280E40FB5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938" y="3014209"/>
            <a:ext cx="5238170" cy="643391"/>
          </a:xfrm>
        </p:spPr>
        <p:txBody>
          <a:bodyPr lIns="108000">
            <a:normAutofit/>
          </a:bodyPr>
          <a:lstStyle>
            <a:lvl1pPr marL="0" indent="0">
              <a:buNone/>
              <a:defRPr sz="1125" baseline="0"/>
            </a:lvl1pPr>
          </a:lstStyle>
          <a:p>
            <a:pPr lvl="0"/>
            <a:r>
              <a:rPr lang="fi-FI"/>
              <a:t>Subtitle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C66544D-4E64-CA46-BFF3-E88D268B3E35}"/>
              </a:ext>
            </a:extLst>
          </p:cNvPr>
          <p:cNvSpPr/>
          <p:nvPr userDrawn="1"/>
        </p:nvSpPr>
        <p:spPr>
          <a:xfrm>
            <a:off x="764382" y="2337779"/>
            <a:ext cx="390001" cy="81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F492EFE-5B1E-104C-841C-28BAEC6E4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938" y="3749976"/>
            <a:ext cx="5238170" cy="643391"/>
          </a:xfrm>
        </p:spPr>
        <p:txBody>
          <a:bodyPr lIns="108000">
            <a:normAutofit/>
          </a:bodyPr>
          <a:lstStyle>
            <a:lvl1pPr marL="0" indent="0">
              <a:lnSpc>
                <a:spcPts val="750"/>
              </a:lnSpc>
              <a:buNone/>
              <a:defRPr sz="900" b="0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/>
              <a:t>Name</a:t>
            </a:r>
          </a:p>
          <a:p>
            <a:pPr lvl="0"/>
            <a:r>
              <a:rPr lang="fi-FI"/>
              <a:t>Title | Organisation</a:t>
            </a:r>
          </a:p>
          <a:p>
            <a:pPr lvl="0"/>
            <a:r>
              <a:rPr lang="fi-FI"/>
              <a:t>Contact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037F49E4-C5C8-A341-BDE0-42D68A3DB7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9991" y="2300909"/>
            <a:ext cx="4723903" cy="132717"/>
          </a:xfrm>
        </p:spPr>
        <p:txBody>
          <a:bodyPr wrap="none" lIns="0" bIns="0" anchor="b" anchorCtr="0">
            <a:noAutofit/>
          </a:bodyPr>
          <a:lstStyle>
            <a:lvl1pPr marL="0" indent="0">
              <a:lnSpc>
                <a:spcPts val="750"/>
              </a:lnSpc>
              <a:buNone/>
              <a:defRPr sz="750" b="0" i="0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/>
              <a:t>event and date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1D1A91F1-B34F-4D49-9F7E-2973B78444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12658" y="2036894"/>
            <a:ext cx="1698949" cy="168602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pic>
        <p:nvPicPr>
          <p:cNvPr id="21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859B885-88F6-5A47-9493-9524266A9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5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301" y="924751"/>
            <a:ext cx="652037" cy="533485"/>
          </a:xfrm>
          <a:prstGeom prst="rect">
            <a:avLst/>
          </a:prstGeom>
        </p:spPr>
      </p:pic>
      <p:sp>
        <p:nvSpPr>
          <p:cNvPr id="9" name="Tekstiruutu 13">
            <a:extLst>
              <a:ext uri="{FF2B5EF4-FFF2-40B4-BE49-F238E27FC236}">
                <a16:creationId xmlns:a16="http://schemas.microsoft.com/office/drawing/2014/main" id="{D6BCEB57-A04E-F044-922A-38F9D819B88A}"/>
              </a:ext>
            </a:extLst>
          </p:cNvPr>
          <p:cNvSpPr txBox="1"/>
          <p:nvPr userDrawn="1"/>
        </p:nvSpPr>
        <p:spPr>
          <a:xfrm>
            <a:off x="1085300" y="1718509"/>
            <a:ext cx="4010819" cy="1312781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GB" sz="1125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energy, water and air are life-giving resources for which we at LUT University seek new solutions with our expertise in technology and business.</a:t>
            </a:r>
          </a:p>
          <a:p>
            <a:endParaRPr lang="en-GB" sz="1125" b="0" i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125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help society and businesses in their sustainable renewal. Our international community consists of 6500 members.</a:t>
            </a:r>
            <a:br>
              <a:rPr lang="en-GB" sz="1125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125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campuses are in Lappeenranta and Lahti, Finland.</a:t>
            </a:r>
          </a:p>
        </p:txBody>
      </p:sp>
    </p:spTree>
    <p:extLst>
      <p:ext uri="{BB962C8B-B14F-4D97-AF65-F5344CB8AC3E}">
        <p14:creationId xmlns:p14="http://schemas.microsoft.com/office/powerpoint/2010/main" val="217719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594324"/>
            <a:ext cx="9144000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72728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7848872" cy="326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752" y="4725640"/>
            <a:ext cx="1440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4725640"/>
            <a:ext cx="27363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9632" y="4731990"/>
            <a:ext cx="6268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74FA664-5EAC-424F-BD0F-E3552ED7B62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175" y="215125"/>
            <a:ext cx="935964" cy="3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07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700" r:id="rId5"/>
  </p:sldLayoutIdLst>
  <p:transition>
    <p:fade thruBlk="1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FF6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6600"/>
        </a:buClr>
        <a:buFont typeface="Wingdings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Arial" pitchFamily="34" charset="0"/>
        <a:buChar char="−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6600"/>
        </a:buClr>
        <a:buFont typeface="Wingdings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6600"/>
        </a:buClr>
        <a:buFont typeface="Arial" pitchFamily="34" charset="0"/>
        <a:buChar char="−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istuminen, pöytä, kannettava, musta&#10;&#10;Kuvaus luotu automaattisesti">
            <a:extLst>
              <a:ext uri="{FF2B5EF4-FFF2-40B4-BE49-F238E27FC236}">
                <a16:creationId xmlns:a16="http://schemas.microsoft.com/office/drawing/2014/main" id="{146A491B-636F-3E44-8966-7CF5322CBC7B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19095"/>
            <a:ext cx="9144000" cy="5138738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737077E-75BF-2D47-8119-523F6C5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73" y="1413717"/>
            <a:ext cx="7886700" cy="35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C5B255-5C87-0C4B-8515-13ADB971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1894351"/>
            <a:ext cx="7302173" cy="279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7931C4-CCCE-1249-9F24-0D4D6E5E1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8D3B-1FF9-624C-8C50-0B4815CF6181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D7171AA-1D90-B440-8FE9-4E47D7ED058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004266" y="200738"/>
            <a:ext cx="799133" cy="351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ADFCFECA-7C74-4A44-BBAD-3D9B2F6E6DDF}"/>
              </a:ext>
            </a:extLst>
          </p:cNvPr>
          <p:cNvSpPr/>
          <p:nvPr userDrawn="1"/>
        </p:nvSpPr>
        <p:spPr>
          <a:xfrm>
            <a:off x="759055" y="1206119"/>
            <a:ext cx="390001" cy="81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289997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25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3B900"/>
        </a:buClr>
        <a:buSzPct val="100000"/>
        <a:buFontTx/>
        <a:buBlip>
          <a:blip r:embed="rId28"/>
        </a:buBlip>
        <a:defRPr sz="1125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3B900"/>
        </a:buClr>
        <a:buFont typeface="Wingdings" pitchFamily="2" charset="2"/>
        <a:buChar char="§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3B900"/>
        </a:buClr>
        <a:buFont typeface="Wingdings" pitchFamily="2" charset="2"/>
        <a:buChar char="§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3B900"/>
        </a:buClr>
        <a:buFont typeface="Wingdings" pitchFamily="2" charset="2"/>
        <a:buChar char="§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3B900"/>
        </a:buClr>
        <a:buFont typeface="Wingdings" pitchFamily="2" charset="2"/>
        <a:buChar char="§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yrki.savolainen@lut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707654"/>
            <a:ext cx="7128792" cy="1368580"/>
          </a:xfrm>
        </p:spPr>
        <p:txBody>
          <a:bodyPr/>
          <a:lstStyle/>
          <a:p>
            <a:r>
              <a:rPr lang="fi-FI" sz="2800" dirty="0"/>
              <a:t>Tutkijapuheenvuoro</a:t>
            </a:r>
            <a:br>
              <a:rPr lang="fi-FI" sz="2800" dirty="0"/>
            </a:br>
            <a:endParaRPr lang="sv-FI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435846"/>
            <a:ext cx="6400800" cy="1314450"/>
          </a:xfrm>
        </p:spPr>
        <p:txBody>
          <a:bodyPr>
            <a:normAutofit/>
          </a:bodyPr>
          <a:lstStyle/>
          <a:p>
            <a:r>
              <a:rPr lang="sv-FI" sz="2000" dirty="0"/>
              <a:t>Jyrki Savolainen</a:t>
            </a:r>
          </a:p>
          <a:p>
            <a:r>
              <a:rPr lang="sv-FI" sz="2000" dirty="0"/>
              <a:t>LUT Business </a:t>
            </a:r>
            <a:r>
              <a:rPr lang="sv-FI" sz="2000" dirty="0" err="1"/>
              <a:t>School</a:t>
            </a:r>
            <a:endParaRPr lang="sv-FI" sz="2000" dirty="0"/>
          </a:p>
          <a:p>
            <a:r>
              <a:rPr lang="sv-FI" sz="2000" dirty="0">
                <a:hlinkClick r:id="rId2"/>
              </a:rPr>
              <a:t>jyrki.savolainen@lut.fi</a:t>
            </a:r>
            <a:endParaRPr lang="sv-FI" sz="2000" dirty="0"/>
          </a:p>
          <a:p>
            <a:endParaRPr lang="sv-FI" sz="200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AF8D10-178D-ACF1-FB72-6BD560BF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13" y="58315"/>
            <a:ext cx="7272808" cy="713230"/>
          </a:xfrm>
        </p:spPr>
        <p:txBody>
          <a:bodyPr/>
          <a:lstStyle/>
          <a:p>
            <a:r>
              <a:rPr lang="en-US" dirty="0" err="1"/>
              <a:t>Tutkimuksen</a:t>
            </a:r>
            <a:r>
              <a:rPr lang="en-US" dirty="0"/>
              <a:t> </a:t>
            </a:r>
            <a:r>
              <a:rPr lang="en-US" dirty="0" err="1"/>
              <a:t>tavoitteita</a:t>
            </a:r>
            <a:endParaRPr lang="fi-FI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EED4AE-5288-93D2-0FF6-19B62574D7E5}"/>
              </a:ext>
            </a:extLst>
          </p:cNvPr>
          <p:cNvCxnSpPr>
            <a:cxnSpLocks/>
          </p:cNvCxnSpPr>
          <p:nvPr/>
        </p:nvCxnSpPr>
        <p:spPr>
          <a:xfrm flipV="1">
            <a:off x="1403648" y="1101564"/>
            <a:ext cx="0" cy="32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2F9C92-2399-C5F6-418F-0D8275D3093E}"/>
              </a:ext>
            </a:extLst>
          </p:cNvPr>
          <p:cNvCxnSpPr>
            <a:cxnSpLocks/>
          </p:cNvCxnSpPr>
          <p:nvPr/>
        </p:nvCxnSpPr>
        <p:spPr>
          <a:xfrm>
            <a:off x="1403648" y="4341924"/>
            <a:ext cx="5328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AC08A-5C5D-1362-C7AA-72CF477DBF7A}"/>
              </a:ext>
            </a:extLst>
          </p:cNvPr>
          <p:cNvSpPr/>
          <p:nvPr/>
        </p:nvSpPr>
        <p:spPr>
          <a:xfrm>
            <a:off x="2339753" y="1461605"/>
            <a:ext cx="432040" cy="288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9DA740-9FF3-DD37-7D65-4387E031FF85}"/>
              </a:ext>
            </a:extLst>
          </p:cNvPr>
          <p:cNvSpPr/>
          <p:nvPr/>
        </p:nvSpPr>
        <p:spPr>
          <a:xfrm>
            <a:off x="4211960" y="1245580"/>
            <a:ext cx="432011" cy="309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5AB20-9BD7-55CF-A04A-88C6B3850384}"/>
              </a:ext>
            </a:extLst>
          </p:cNvPr>
          <p:cNvSpPr txBox="1"/>
          <p:nvPr/>
        </p:nvSpPr>
        <p:spPr>
          <a:xfrm>
            <a:off x="1871693" y="436717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Tieteellinen</a:t>
            </a:r>
            <a:r>
              <a:rPr lang="en-US" dirty="0"/>
              <a:t> </a:t>
            </a:r>
            <a:r>
              <a:rPr lang="en-US" dirty="0" err="1"/>
              <a:t>vaikuttavuus</a:t>
            </a:r>
            <a:endParaRPr lang="fi-F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47128-1F8E-C1BD-3684-94EBDC84C01B}"/>
              </a:ext>
            </a:extLst>
          </p:cNvPr>
          <p:cNvSpPr txBox="1"/>
          <p:nvPr/>
        </p:nvSpPr>
        <p:spPr>
          <a:xfrm>
            <a:off x="3743900" y="4378798"/>
            <a:ext cx="219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Yhteiskunnallinen</a:t>
            </a:r>
            <a:r>
              <a:rPr lang="en-US" dirty="0"/>
              <a:t> </a:t>
            </a:r>
            <a:r>
              <a:rPr lang="en-US" dirty="0" err="1"/>
              <a:t>vaikuttavuus</a:t>
            </a:r>
            <a:endParaRPr lang="fi-F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51B8-934B-2323-D838-9AE7396DAFF8}"/>
              </a:ext>
            </a:extLst>
          </p:cNvPr>
          <p:cNvSpPr/>
          <p:nvPr/>
        </p:nvSpPr>
        <p:spPr>
          <a:xfrm>
            <a:off x="2231783" y="1461604"/>
            <a:ext cx="576047" cy="21602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A9B188-5352-3F16-0EE7-188DA6F9E489}"/>
              </a:ext>
            </a:extLst>
          </p:cNvPr>
          <p:cNvSpPr/>
          <p:nvPr/>
        </p:nvSpPr>
        <p:spPr>
          <a:xfrm>
            <a:off x="4175974" y="1187716"/>
            <a:ext cx="467998" cy="24341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69645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AF8D10-178D-ACF1-FB72-6BD560BF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13" y="58315"/>
            <a:ext cx="7272808" cy="713230"/>
          </a:xfrm>
        </p:spPr>
        <p:txBody>
          <a:bodyPr/>
          <a:lstStyle/>
          <a:p>
            <a:r>
              <a:rPr lang="fi-FI" dirty="0"/>
              <a:t>Tutkijan uralle optimaalinen tilanne?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EED4AE-5288-93D2-0FF6-19B62574D7E5}"/>
              </a:ext>
            </a:extLst>
          </p:cNvPr>
          <p:cNvCxnSpPr>
            <a:cxnSpLocks/>
          </p:cNvCxnSpPr>
          <p:nvPr/>
        </p:nvCxnSpPr>
        <p:spPr>
          <a:xfrm flipV="1">
            <a:off x="1403648" y="1101564"/>
            <a:ext cx="0" cy="32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2F9C92-2399-C5F6-418F-0D8275D3093E}"/>
              </a:ext>
            </a:extLst>
          </p:cNvPr>
          <p:cNvCxnSpPr>
            <a:cxnSpLocks/>
          </p:cNvCxnSpPr>
          <p:nvPr/>
        </p:nvCxnSpPr>
        <p:spPr>
          <a:xfrm>
            <a:off x="1403648" y="4341924"/>
            <a:ext cx="5328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AC08A-5C5D-1362-C7AA-72CF477DBF7A}"/>
              </a:ext>
            </a:extLst>
          </p:cNvPr>
          <p:cNvSpPr/>
          <p:nvPr/>
        </p:nvSpPr>
        <p:spPr>
          <a:xfrm>
            <a:off x="2339753" y="1461605"/>
            <a:ext cx="432040" cy="288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9DA740-9FF3-DD37-7D65-4387E031FF85}"/>
              </a:ext>
            </a:extLst>
          </p:cNvPr>
          <p:cNvSpPr/>
          <p:nvPr/>
        </p:nvSpPr>
        <p:spPr>
          <a:xfrm>
            <a:off x="4211960" y="3867893"/>
            <a:ext cx="432040" cy="47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5AB20-9BD7-55CF-A04A-88C6B3850384}"/>
              </a:ext>
            </a:extLst>
          </p:cNvPr>
          <p:cNvSpPr txBox="1"/>
          <p:nvPr/>
        </p:nvSpPr>
        <p:spPr>
          <a:xfrm>
            <a:off x="1871693" y="436717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Tieteellinen</a:t>
            </a:r>
            <a:r>
              <a:rPr lang="en-US" dirty="0"/>
              <a:t> </a:t>
            </a:r>
            <a:r>
              <a:rPr lang="en-US" dirty="0" err="1"/>
              <a:t>vaikuttavuus</a:t>
            </a:r>
            <a:endParaRPr lang="fi-F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47128-1F8E-C1BD-3684-94EBDC84C01B}"/>
              </a:ext>
            </a:extLst>
          </p:cNvPr>
          <p:cNvSpPr txBox="1"/>
          <p:nvPr/>
        </p:nvSpPr>
        <p:spPr>
          <a:xfrm>
            <a:off x="3743900" y="4378798"/>
            <a:ext cx="219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Yhteiskunnallinen</a:t>
            </a:r>
            <a:r>
              <a:rPr lang="en-US" dirty="0"/>
              <a:t> </a:t>
            </a:r>
            <a:r>
              <a:rPr lang="en-US" dirty="0" err="1"/>
              <a:t>vaikuttavuus</a:t>
            </a:r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D4D46-B1BB-6FC3-0237-C165EFAD65EC}"/>
              </a:ext>
            </a:extLst>
          </p:cNvPr>
          <p:cNvSpPr txBox="1"/>
          <p:nvPr/>
        </p:nvSpPr>
        <p:spPr>
          <a:xfrm>
            <a:off x="2951816" y="1002247"/>
            <a:ext cx="374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Tieteelliselle yhteisölle raportointi </a:t>
            </a:r>
          </a:p>
          <a:p>
            <a:r>
              <a:rPr lang="fi-FI" i="1" dirty="0"/>
              <a:t>= suuri riski; suuri tuotto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2018C-0A72-7B92-8893-1C7B205D560D}"/>
              </a:ext>
            </a:extLst>
          </p:cNvPr>
          <p:cNvSpPr txBox="1"/>
          <p:nvPr/>
        </p:nvSpPr>
        <p:spPr>
          <a:xfrm>
            <a:off x="4860032" y="2710277"/>
            <a:ext cx="3060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Rahoittajia varten raportointi </a:t>
            </a:r>
          </a:p>
          <a:p>
            <a:r>
              <a:rPr lang="fi-FI" i="1" dirty="0"/>
              <a:t>= pieni riski; pieni tuotto</a:t>
            </a:r>
          </a:p>
          <a:p>
            <a:r>
              <a:rPr lang="fi-FI" i="1" dirty="0"/>
              <a:t>(tutkijan ”informaatioetu”)</a:t>
            </a:r>
          </a:p>
        </p:txBody>
      </p:sp>
    </p:spTree>
    <p:extLst>
      <p:ext uri="{BB962C8B-B14F-4D97-AF65-F5344CB8AC3E}">
        <p14:creationId xmlns:p14="http://schemas.microsoft.com/office/powerpoint/2010/main" val="39461961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AF8D10-178D-ACF1-FB72-6BD560BF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13" y="58315"/>
            <a:ext cx="7272808" cy="713230"/>
          </a:xfrm>
        </p:spPr>
        <p:txBody>
          <a:bodyPr/>
          <a:lstStyle/>
          <a:p>
            <a:r>
              <a:rPr lang="fi-FI" dirty="0"/>
              <a:t>Todellisuus?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EED4AE-5288-93D2-0FF6-19B62574D7E5}"/>
              </a:ext>
            </a:extLst>
          </p:cNvPr>
          <p:cNvCxnSpPr>
            <a:cxnSpLocks/>
          </p:cNvCxnSpPr>
          <p:nvPr/>
        </p:nvCxnSpPr>
        <p:spPr>
          <a:xfrm flipV="1">
            <a:off x="1403648" y="1101564"/>
            <a:ext cx="0" cy="32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2F9C92-2399-C5F6-418F-0D8275D3093E}"/>
              </a:ext>
            </a:extLst>
          </p:cNvPr>
          <p:cNvCxnSpPr>
            <a:cxnSpLocks/>
          </p:cNvCxnSpPr>
          <p:nvPr/>
        </p:nvCxnSpPr>
        <p:spPr>
          <a:xfrm>
            <a:off x="1403648" y="4341924"/>
            <a:ext cx="5328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AC08A-5C5D-1362-C7AA-72CF477DBF7A}"/>
              </a:ext>
            </a:extLst>
          </p:cNvPr>
          <p:cNvSpPr/>
          <p:nvPr/>
        </p:nvSpPr>
        <p:spPr>
          <a:xfrm>
            <a:off x="2339753" y="1461605"/>
            <a:ext cx="432040" cy="2880319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9DA740-9FF3-DD37-7D65-4387E031FF85}"/>
              </a:ext>
            </a:extLst>
          </p:cNvPr>
          <p:cNvSpPr/>
          <p:nvPr/>
        </p:nvSpPr>
        <p:spPr>
          <a:xfrm>
            <a:off x="4211960" y="1461605"/>
            <a:ext cx="432040" cy="288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5AB20-9BD7-55CF-A04A-88C6B3850384}"/>
              </a:ext>
            </a:extLst>
          </p:cNvPr>
          <p:cNvSpPr txBox="1"/>
          <p:nvPr/>
        </p:nvSpPr>
        <p:spPr>
          <a:xfrm>
            <a:off x="1871693" y="436717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Tieteellinen</a:t>
            </a:r>
            <a:r>
              <a:rPr lang="en-US" dirty="0"/>
              <a:t> </a:t>
            </a:r>
            <a:r>
              <a:rPr lang="en-US" dirty="0" err="1"/>
              <a:t>vaikuttavuus</a:t>
            </a:r>
            <a:endParaRPr lang="fi-F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47128-1F8E-C1BD-3684-94EBDC84C01B}"/>
              </a:ext>
            </a:extLst>
          </p:cNvPr>
          <p:cNvSpPr txBox="1"/>
          <p:nvPr/>
        </p:nvSpPr>
        <p:spPr>
          <a:xfrm>
            <a:off x="3743900" y="4378798"/>
            <a:ext cx="219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Yhteiskunnallinen</a:t>
            </a:r>
            <a:r>
              <a:rPr lang="en-US" dirty="0"/>
              <a:t> </a:t>
            </a:r>
            <a:r>
              <a:rPr lang="en-US" dirty="0" err="1"/>
              <a:t>vaikuttavuus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9E7AD2-04B1-55FB-1606-E686F9DB280F}"/>
              </a:ext>
            </a:extLst>
          </p:cNvPr>
          <p:cNvSpPr/>
          <p:nvPr/>
        </p:nvSpPr>
        <p:spPr>
          <a:xfrm>
            <a:off x="2339753" y="3363844"/>
            <a:ext cx="432040" cy="968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D5F17-887E-1D0B-2C52-9C374DE2E765}"/>
              </a:ext>
            </a:extLst>
          </p:cNvPr>
          <p:cNvSpPr/>
          <p:nvPr/>
        </p:nvSpPr>
        <p:spPr>
          <a:xfrm>
            <a:off x="4211960" y="1473758"/>
            <a:ext cx="432040" cy="737952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2A104-3A93-C029-63BE-A89CC4817FD7}"/>
              </a:ext>
            </a:extLst>
          </p:cNvPr>
          <p:cNvSpPr txBox="1"/>
          <p:nvPr/>
        </p:nvSpPr>
        <p:spPr>
          <a:xfrm>
            <a:off x="5148064" y="2045329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Korkeat lupaukset ja tingitään tieteellisen vaikuttavuuden tavoitteesta</a:t>
            </a:r>
          </a:p>
        </p:txBody>
      </p:sp>
    </p:spTree>
    <p:extLst>
      <p:ext uri="{BB962C8B-B14F-4D97-AF65-F5344CB8AC3E}">
        <p14:creationId xmlns:p14="http://schemas.microsoft.com/office/powerpoint/2010/main" val="41246174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BE5C90-CD06-C4B8-A486-C8B37DA4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Ongelmaan vastaaminen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07A0311-CB09-A11A-5D4C-8C81BAF12899}"/>
              </a:ext>
            </a:extLst>
          </p:cNvPr>
          <p:cNvSpPr/>
          <p:nvPr/>
        </p:nvSpPr>
        <p:spPr>
          <a:xfrm rot="5400000">
            <a:off x="3523464" y="-722900"/>
            <a:ext cx="1440161" cy="7237373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dirty="0"/>
              <a:t>”Julkaisuputki”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5325755-C490-E5C0-5493-4A5B27E8A86E}"/>
              </a:ext>
            </a:extLst>
          </p:cNvPr>
          <p:cNvSpPr/>
          <p:nvPr/>
        </p:nvSpPr>
        <p:spPr>
          <a:xfrm rot="5400000">
            <a:off x="4981626" y="663253"/>
            <a:ext cx="1332149" cy="4429063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i-FI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78B75B7-9071-FE97-9EE3-AEE0F9E6DA7B}"/>
              </a:ext>
            </a:extLst>
          </p:cNvPr>
          <p:cNvSpPr/>
          <p:nvPr/>
        </p:nvSpPr>
        <p:spPr>
          <a:xfrm rot="5400000">
            <a:off x="928546" y="3092085"/>
            <a:ext cx="787865" cy="1395241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i-FI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FA3279-DCB3-7E25-C4FC-EB30F6332312}"/>
              </a:ext>
            </a:extLst>
          </p:cNvPr>
          <p:cNvCxnSpPr>
            <a:cxnSpLocks/>
          </p:cNvCxnSpPr>
          <p:nvPr/>
        </p:nvCxnSpPr>
        <p:spPr>
          <a:xfrm flipV="1">
            <a:off x="508044" y="1389259"/>
            <a:ext cx="0" cy="369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C02F8F-10ED-E173-8A1A-F8958ECBCFB2}"/>
              </a:ext>
            </a:extLst>
          </p:cNvPr>
          <p:cNvCxnSpPr/>
          <p:nvPr/>
        </p:nvCxnSpPr>
        <p:spPr>
          <a:xfrm>
            <a:off x="508044" y="5086905"/>
            <a:ext cx="7488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8396625-C850-4D5D-2F38-765733C43E4B}"/>
              </a:ext>
            </a:extLst>
          </p:cNvPr>
          <p:cNvSpPr/>
          <p:nvPr/>
        </p:nvSpPr>
        <p:spPr>
          <a:xfrm rot="5400000">
            <a:off x="1770180" y="3102465"/>
            <a:ext cx="787865" cy="1395241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i-FI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AABEBC5-3F5B-9555-BA93-D7EBD327C03E}"/>
              </a:ext>
            </a:extLst>
          </p:cNvPr>
          <p:cNvSpPr/>
          <p:nvPr/>
        </p:nvSpPr>
        <p:spPr>
          <a:xfrm rot="5400000">
            <a:off x="2589471" y="3056758"/>
            <a:ext cx="787865" cy="1395241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i-FI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21100A-2B7C-D117-2694-70611991E02A}"/>
              </a:ext>
            </a:extLst>
          </p:cNvPr>
          <p:cNvSpPr txBox="1"/>
          <p:nvPr/>
        </p:nvSpPr>
        <p:spPr>
          <a:xfrm>
            <a:off x="6228182" y="177531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Tieteellistä vaikuttavuutta tavoittelevat julkaisut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78F272-9BFD-20FA-15FE-00A8FFDB37E4}"/>
              </a:ext>
            </a:extLst>
          </p:cNvPr>
          <p:cNvSpPr txBox="1"/>
          <p:nvPr/>
        </p:nvSpPr>
        <p:spPr>
          <a:xfrm>
            <a:off x="6303457" y="3838704"/>
            <a:ext cx="280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Yhteiskunnallista vaikuttavuutta tavoittelevat julkaisut (ja muu toiminta)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2C64A03-7234-0B51-CF29-A414EB77061F}"/>
              </a:ext>
            </a:extLst>
          </p:cNvPr>
          <p:cNvSpPr/>
          <p:nvPr/>
        </p:nvSpPr>
        <p:spPr>
          <a:xfrm rot="5400000">
            <a:off x="3373539" y="3102466"/>
            <a:ext cx="787865" cy="1395241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i-FI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291B8F4-E7F2-0E46-DEC5-3D8BD32281C2}"/>
              </a:ext>
            </a:extLst>
          </p:cNvPr>
          <p:cNvSpPr/>
          <p:nvPr/>
        </p:nvSpPr>
        <p:spPr>
          <a:xfrm rot="5400000">
            <a:off x="4556148" y="3092085"/>
            <a:ext cx="787865" cy="1395241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i-FI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F68858B-7E0F-11A7-9D0F-500D8C305973}"/>
              </a:ext>
            </a:extLst>
          </p:cNvPr>
          <p:cNvSpPr/>
          <p:nvPr/>
        </p:nvSpPr>
        <p:spPr>
          <a:xfrm rot="5400000">
            <a:off x="5629946" y="3092085"/>
            <a:ext cx="787865" cy="1395241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8697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 animBg="1"/>
      <p:bldP spid="26" grpId="0" animBg="1"/>
      <p:bldP spid="33" grpId="0"/>
      <p:bldP spid="25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9BABC7-FEAE-DCD3-25B3-104C170C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”Miten haluaisit tulla arvioiduksi?”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5D901B9-0DCD-260B-F7E9-B61AB3067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31590"/>
            <a:ext cx="684076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- Julkaisujen laatu ja määrä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Julkaisut ja viittaukset ovat pääasiallinen tutkijan ”pääoma” kansainvälisessä kilpailussa ja nykyinen järjestelmä ohjaa niiden tekemiseen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Miten todentaa arvioitavien kvalitatiivisten tekijöiden substanssi? Riski ansioluettelon rivien ”keräilystä”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- Onko kyseessä todellinen arviointitilanne vai rituaali?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Kuka arvioi ja ketkä hakevat: miten haku on rakennettu?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Hakijoiden välinen kilpailutilanne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Objektiivisuusharha: muukin arviointi voi johtaa hyvään lopputulokseen</a:t>
            </a:r>
          </a:p>
        </p:txBody>
      </p:sp>
    </p:spTree>
    <p:extLst>
      <p:ext uri="{BB962C8B-B14F-4D97-AF65-F5344CB8AC3E}">
        <p14:creationId xmlns:p14="http://schemas.microsoft.com/office/powerpoint/2010/main" val="1615097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UTpowerpointpohja - oranssi-valkoinen">
  <a:themeElements>
    <a:clrScheme name="LUT Oranssi värikartta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FF6600"/>
      </a:accent1>
      <a:accent2>
        <a:srgbClr val="C24D00"/>
      </a:accent2>
      <a:accent3>
        <a:srgbClr val="FF8939"/>
      </a:accent3>
      <a:accent4>
        <a:srgbClr val="E9C4AD"/>
      </a:accent4>
      <a:accent5>
        <a:srgbClr val="FFBC1D"/>
      </a:accent5>
      <a:accent6>
        <a:srgbClr val="F79646"/>
      </a:accent6>
      <a:hlink>
        <a:srgbClr val="FF6600"/>
      </a:hlink>
      <a:folHlink>
        <a:srgbClr val="966F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3AF4735-EE6D-8746-A05F-140476C65D58}" vid="{5A689AE7-251E-7B4E-8165-C9359946821E}"/>
    </a:ext>
  </a:extLst>
</a:theme>
</file>

<file path=ppt/theme/theme2.xml><?xml version="1.0" encoding="utf-8"?>
<a:theme xmlns:a="http://schemas.openxmlformats.org/drawingml/2006/main" name="LUT Presentation">
  <a:themeElements>
    <a:clrScheme name="LU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23B900"/>
      </a:accent1>
      <a:accent2>
        <a:srgbClr val="EDB831"/>
      </a:accent2>
      <a:accent3>
        <a:srgbClr val="ED174D"/>
      </a:accent3>
      <a:accent4>
        <a:srgbClr val="237F00"/>
      </a:accent4>
      <a:accent5>
        <a:srgbClr val="FF8620"/>
      </a:accent5>
      <a:accent6>
        <a:srgbClr val="ED7F7C"/>
      </a:accent6>
      <a:hlink>
        <a:srgbClr val="058A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UT Dokumentti" ma:contentTypeID="0x010100A263FC25051C9649B8C3E095A090B4E100AF851BC56FCF374DAE887A8671E9C90C" ma:contentTypeVersion="5" ma:contentTypeDescription="" ma:contentTypeScope="" ma:versionID="f4fe6a19826d1682fbe5b6c17655a4e5">
  <xsd:schema xmlns:xsd="http://www.w3.org/2001/XMLSchema" xmlns:xs="http://www.w3.org/2001/XMLSchema" xmlns:p="http://schemas.microsoft.com/office/2006/metadata/properties" xmlns:ns2="860501af-f85d-4bf7-b615-e4522cc7c3ae" targetNamespace="http://schemas.microsoft.com/office/2006/metadata/properties" ma:root="true" ma:fieldsID="e1a72599b7b60919998f0547072b967c" ns2:_="">
    <xsd:import namespace="860501af-f85d-4bf7-b615-e4522cc7c3ae"/>
    <xsd:element name="properties">
      <xsd:complexType>
        <xsd:sequence>
          <xsd:element name="documentManagement">
            <xsd:complexType>
              <xsd:all>
                <xsd:element ref="ns2:ee353e260fe24878a55ec1dcbe42fb42" minOccurs="0"/>
                <xsd:element ref="ns2:TaxCatchAll" minOccurs="0"/>
                <xsd:element ref="ns2:TaxCatchAllLabel" minOccurs="0"/>
                <xsd:element ref="ns2:n0d6b34ab5774f48b54ebc3ab56b5f0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501af-f85d-4bf7-b615-e4522cc7c3ae" elementFormDefault="qualified">
    <xsd:import namespace="http://schemas.microsoft.com/office/2006/documentManagement/types"/>
    <xsd:import namespace="http://schemas.microsoft.com/office/infopath/2007/PartnerControls"/>
    <xsd:element name="ee353e260fe24878a55ec1dcbe42fb42" ma:index="8" nillable="true" ma:taxonomy="true" ma:internalName="ee353e260fe24878a55ec1dcbe42fb42" ma:taxonomyFieldName="Kategoria" ma:displayName="Kategoria" ma:default="" ma:fieldId="{ee353e26-0fe2-4878-a55e-c1dcbe42fb42}" ma:taxonomyMulti="true" ma:sspId="3978a54a-7bf8-4648-88d3-e33103d6c039" ma:termSetId="fe3fba03-e69b-4e1a-bead-d9c3e9ec81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89d6c51-5859-4627-aa78-0b25c62d76a8}" ma:internalName="TaxCatchAll" ma:showField="CatchAllData" ma:web="860501af-f85d-4bf7-b615-e4522cc7c3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89d6c51-5859-4627-aa78-0b25c62d76a8}" ma:internalName="TaxCatchAllLabel" ma:readOnly="true" ma:showField="CatchAllDataLabel" ma:web="860501af-f85d-4bf7-b615-e4522cc7c3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0d6b34ab5774f48b54ebc3ab56b5f0f" ma:index="12" nillable="true" ma:taxonomy="true" ma:internalName="n0d6b34ab5774f48b54ebc3ab56b5f0f" ma:taxonomyFieldName="Dokumenttityyppi" ma:displayName="Dokumenttityyppi" ma:default="" ma:fieldId="{70d6b34a-b577-4f48-b54e-bc3ab56b5f0f}" ma:sspId="3978a54a-7bf8-4648-88d3-e33103d6c039" ma:termSetId="56836571-882b-4dd4-a2e2-32fab5508e5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0d6b34ab5774f48b54ebc3ab56b5f0f xmlns="860501af-f85d-4bf7-b615-e4522cc7c3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a8b2bc3c-e21c-45b3-ac0d-1e4be550bc10</TermId>
        </TermInfo>
      </Terms>
    </n0d6b34ab5774f48b54ebc3ab56b5f0f>
    <ee353e260fe24878a55ec1dcbe42fb42 xmlns="860501af-f85d-4bf7-b615-e4522cc7c3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</TermName>
          <TermId xmlns="http://schemas.microsoft.com/office/infopath/2007/PartnerControls">9b02cd0d-b40d-4d4c-989a-ef466ae7331a</TermId>
        </TermInfo>
      </Terms>
    </ee353e260fe24878a55ec1dcbe42fb42>
    <TaxCatchAll xmlns="860501af-f85d-4bf7-b615-e4522cc7c3ae">
      <Value>30</Value>
      <Value>33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516330-BDFB-40B3-9A0D-FC3B33760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0501af-f85d-4bf7-b615-e4522cc7c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8FD274-0ECF-44B5-AB33-3978358C9D34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60501af-f85d-4bf7-b615-e4522cc7c3a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18C9B2-062A-4037-962F-A0312B3101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LUT_powerpoint_template-16_9</Template>
  <TotalTime>6771</TotalTime>
  <Words>154</Words>
  <Application>Microsoft Office PowerPoint</Application>
  <PresentationFormat>Näytössä katseltava esitys (16:9)</PresentationFormat>
  <Paragraphs>32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LUTpowerpointpohja - oranssi-valkoinen</vt:lpstr>
      <vt:lpstr>LUT Presentation</vt:lpstr>
      <vt:lpstr>Tutkijapuheenvuoro </vt:lpstr>
      <vt:lpstr>Tutkimuksen tavoitteita</vt:lpstr>
      <vt:lpstr>Tutkijan uralle optimaalinen tilanne?</vt:lpstr>
      <vt:lpstr>Todellisuus?</vt:lpstr>
      <vt:lpstr>Ongelmaan vastaaminen</vt:lpstr>
      <vt:lpstr>”Miten haluaisit tulla arvioiduksi?”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Teemu Leinonen</dc:creator>
  <cp:lastModifiedBy>Anna-Kaisa Hyrkkänen</cp:lastModifiedBy>
  <cp:revision>149</cp:revision>
  <cp:lastPrinted>2022-05-12T09:29:26Z</cp:lastPrinted>
  <dcterms:created xsi:type="dcterms:W3CDTF">2018-09-20T07:21:42Z</dcterms:created>
  <dcterms:modified xsi:type="dcterms:W3CDTF">2023-04-26T12:55:42Z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0x010100A263FC25051C9649B8C3E095A090B4E100AF851BC56FCF374DAE887A8671E9C90C</vt:lpwstr>
  </property>
  <property fmtid="{D5CDD505-2E9C-101B-9397-08002B2CF9AE}" pid="3" name="Kategoria">
    <vt:lpwstr>33;#Viestintä|9b02cd0d-b40d-4d4c-989a-ef466ae7331a</vt:lpwstr>
  </property>
  <property fmtid="{D5CDD505-2E9C-101B-9397-08002B2CF9AE}" pid="4" name="Dokumenttityyppi">
    <vt:lpwstr>30;#Esitys|a8b2bc3c-e21c-45b3-ac0d-1e4be550bc10</vt:lpwstr>
  </property>
  <property fmtid="{D5CDD505-2E9C-101B-9397-08002B2CF9AE}" pid="5" name="_NewReviewCycle">
    <vt:lpwstr/>
  </property>
</Properties>
</file>