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261" r:id="rId3"/>
    <p:sldId id="522" r:id="rId4"/>
    <p:sldId id="523" r:id="rId5"/>
    <p:sldId id="526" r:id="rId6"/>
    <p:sldId id="513" r:id="rId7"/>
    <p:sldId id="515" r:id="rId8"/>
    <p:sldId id="518" r:id="rId9"/>
    <p:sldId id="527" r:id="rId10"/>
    <p:sldId id="282" r:id="rId11"/>
  </p:sldIdLst>
  <p:sldSz cx="12098338" cy="6911975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320">
          <p15:clr>
            <a:srgbClr val="A4A3A4"/>
          </p15:clr>
        </p15:guide>
        <p15:guide id="3" pos="317">
          <p15:clr>
            <a:srgbClr val="A4A3A4"/>
          </p15:clr>
        </p15:guide>
        <p15:guide id="4" pos="38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182"/>
    <a:srgbClr val="FC725A"/>
    <a:srgbClr val="FC2F60"/>
    <a:srgbClr val="9F01FF"/>
    <a:srgbClr val="0EC501"/>
    <a:srgbClr val="FE01D3"/>
    <a:srgbClr val="30BEFE"/>
    <a:srgbClr val="D49D15"/>
    <a:srgbClr val="5701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52" d="100"/>
          <a:sy n="152" d="100"/>
        </p:scale>
        <p:origin x="660" y="150"/>
      </p:cViewPr>
      <p:guideLst>
        <p:guide orient="horz" pos="2177"/>
        <p:guide pos="320"/>
        <p:guide pos="317"/>
        <p:guide pos="38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FB0A2-2020-0041-BDF2-E7CD6CFA5F10}" type="datetimeFigureOut">
              <a:t>20.4.2023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45837-5099-7A41-80E5-78E9B910A5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00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F4054-DE9B-4A8C-8F44-032462D0368C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0B3B4-F971-4AD3-B530-DE860EFC07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884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658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 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743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0090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5875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 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2397630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ection Header 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4099197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 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0944045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ection Header 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8022300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8064556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ection Head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38128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985713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 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705417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ection Header 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7618622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 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991210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Section Header 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4449961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10441160" cy="432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Rectangle 10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9579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10441160" cy="432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2545" y="863600"/>
            <a:ext cx="11233248" cy="5762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5032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3" name="Rectangle 12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96354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545" y="1727200"/>
            <a:ext cx="5472608" cy="43211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185" y="1727200"/>
            <a:ext cx="5472608" cy="43211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3684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299" y="1727200"/>
            <a:ext cx="5468838" cy="360188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545" y="2231851"/>
            <a:ext cx="5472608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85" y="1727200"/>
            <a:ext cx="5472607" cy="360188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185" y="2231851"/>
            <a:ext cx="5472607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Rectangle 13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13086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545" y="2231851"/>
            <a:ext cx="5472607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186" y="2231851"/>
            <a:ext cx="5472607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2545" y="863600"/>
            <a:ext cx="11233248" cy="576263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0"/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5032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436299" y="1727200"/>
            <a:ext cx="5468838" cy="360188"/>
          </a:xfrm>
        </p:spPr>
        <p:txBody>
          <a:bodyPr anchor="t" anchorCtr="0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85" y="1727200"/>
            <a:ext cx="5472607" cy="360188"/>
          </a:xfrm>
        </p:spPr>
        <p:txBody>
          <a:bodyPr anchor="t" anchorCtr="0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Rectangle 18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5913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6479429" cy="432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345313" y="1727200"/>
            <a:ext cx="4320480" cy="43211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4570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092166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32545" y="863601"/>
            <a:ext cx="11233248" cy="5184775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3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04362" y="360363"/>
            <a:ext cx="1728787" cy="14329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CCD0BAD9-1B0A-488D-B593-6527745204A7}" type="datetime3">
              <a:rPr lang="en-US" smtClean="0"/>
              <a:pPr/>
              <a:t>20 April 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545" y="360363"/>
            <a:ext cx="9071817" cy="14329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3149" y="360363"/>
            <a:ext cx="432643" cy="14329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098337" cy="6911975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87" y="1720750"/>
            <a:ext cx="5186262" cy="1743276"/>
          </a:xfrm>
          <a:solidFill>
            <a:schemeClr val="bg1"/>
          </a:solidFill>
        </p:spPr>
        <p:txBody>
          <a:bodyPr wrap="square" lIns="360000" tIns="324000" rIns="360000" bIns="324000" anchor="b" anchorCtr="0">
            <a:sp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0231933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Rectangle 10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8602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41542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2545" y="1151731"/>
            <a:ext cx="11233248" cy="4896644"/>
          </a:xfrm>
        </p:spPr>
        <p:txBody>
          <a:bodyPr/>
          <a:lstStyle>
            <a:lvl1pPr marL="266700" indent="-266700">
              <a:spcAft>
                <a:spcPts val="200"/>
              </a:spcAft>
              <a:defRPr sz="1400"/>
            </a:lvl1pPr>
            <a:lvl2pPr marL="539750" indent="-273050">
              <a:spcAft>
                <a:spcPts val="200"/>
              </a:spcAft>
              <a:defRPr sz="1200"/>
            </a:lvl2pPr>
            <a:lvl3pPr marL="806450" indent="-266700">
              <a:spcAft>
                <a:spcPts val="200"/>
              </a:spcAft>
              <a:defRPr sz="1100"/>
            </a:lvl3pPr>
            <a:lvl4pPr marL="1071563" indent="-265113">
              <a:spcAft>
                <a:spcPts val="200"/>
              </a:spcAft>
              <a:defRPr sz="1050"/>
            </a:lvl4pPr>
            <a:lvl5pPr marL="1346200" indent="-274638">
              <a:spcAft>
                <a:spcPts val="200"/>
              </a:spcAft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389" y="360363"/>
            <a:ext cx="11230404" cy="360016"/>
          </a:xfrm>
        </p:spPr>
        <p:txBody>
          <a:bodyPr anchor="t" anchorCtr="0"/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4975" y="719683"/>
            <a:ext cx="11230818" cy="288032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799" y="6048375"/>
            <a:ext cx="11233994" cy="359939"/>
          </a:xfrm>
        </p:spPr>
        <p:txBody>
          <a:bodyPr/>
          <a:lstStyle>
            <a:lvl1pPr marL="0" indent="0" algn="l">
              <a:spcAft>
                <a:spcPts val="0"/>
              </a:spcAft>
              <a:buFontTx/>
              <a:buNone/>
              <a:defRPr sz="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Rectangle 13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38218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.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56454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 you.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6660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hank you.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68621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hank you.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38304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hank you.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6716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420135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hank you.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54749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hank you.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3475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97148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55381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11450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39682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/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3" name="Footer Placeholder 6"/>
          <p:cNvSpPr txBox="1">
            <a:spLocks/>
          </p:cNvSpPr>
          <p:nvPr userDrawn="1"/>
        </p:nvSpPr>
        <p:spPr>
          <a:xfrm>
            <a:off x="432545" y="6408315"/>
            <a:ext cx="9071817" cy="14329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900" kern="1200" spc="-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>
                <a:noFill/>
              </a:rPr>
              <a:t>Presentation name</a:t>
            </a:r>
            <a:endParaRPr lang="fi-FI" dirty="0">
              <a:noFill/>
            </a:endParaRPr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46909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106652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545" y="1727200"/>
            <a:ext cx="10441160" cy="43211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5" y="6480323"/>
            <a:ext cx="1299954" cy="14401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>
              <a:defRPr sz="700" spc="-40" baseline="0">
                <a:solidFill>
                  <a:srgbClr val="30123A"/>
                </a:solidFill>
              </a:defRPr>
            </a:lvl1pPr>
          </a:lstStyle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0439" y="6480323"/>
            <a:ext cx="6480324" cy="14401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>
              <a:defRPr sz="700" spc="-40" baseline="0">
                <a:solidFill>
                  <a:srgbClr val="30123A"/>
                </a:solidFill>
              </a:defRPr>
            </a:lvl1pPr>
          </a:lstStyle>
          <a:p>
            <a:r>
              <a:rPr lang="fi-FI" dirty="0"/>
              <a:t>Presentation name</a:t>
            </a: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0" y="6481043"/>
            <a:ext cx="428212" cy="14329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>
              <a:defRPr sz="700" spc="-40" baseline="0">
                <a:solidFill>
                  <a:srgbClr val="30123A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4" name="Picture 3" descr="tsv-logo.emf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5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649" r:id="rId9"/>
    <p:sldLayoutId id="2147483864" r:id="rId10"/>
    <p:sldLayoutId id="2147483885" r:id="rId11"/>
    <p:sldLayoutId id="2147483879" r:id="rId12"/>
    <p:sldLayoutId id="2147483886" r:id="rId13"/>
    <p:sldLayoutId id="2147483880" r:id="rId14"/>
    <p:sldLayoutId id="2147483887" r:id="rId15"/>
    <p:sldLayoutId id="2147483881" r:id="rId16"/>
    <p:sldLayoutId id="2147483888" r:id="rId17"/>
    <p:sldLayoutId id="2147483882" r:id="rId18"/>
    <p:sldLayoutId id="2147483889" r:id="rId19"/>
    <p:sldLayoutId id="2147483883" r:id="rId20"/>
    <p:sldLayoutId id="2147483890" r:id="rId21"/>
    <p:sldLayoutId id="2147483884" r:id="rId22"/>
    <p:sldLayoutId id="2147483891" r:id="rId23"/>
    <p:sldLayoutId id="2147483650" r:id="rId24"/>
    <p:sldLayoutId id="2147483659" r:id="rId25"/>
    <p:sldLayoutId id="2147483652" r:id="rId26"/>
    <p:sldLayoutId id="2147483653" r:id="rId27"/>
    <p:sldLayoutId id="2147483660" r:id="rId28"/>
    <p:sldLayoutId id="2147483662" r:id="rId29"/>
    <p:sldLayoutId id="2147483665" r:id="rId30"/>
    <p:sldLayoutId id="2147483723" r:id="rId31"/>
    <p:sldLayoutId id="2147483654" r:id="rId32"/>
    <p:sldLayoutId id="2147483655" r:id="rId33"/>
    <p:sldLayoutId id="2147483791" r:id="rId34"/>
    <p:sldLayoutId id="2147483664" r:id="rId35"/>
    <p:sldLayoutId id="2147483867" r:id="rId36"/>
    <p:sldLayoutId id="2147483868" r:id="rId37"/>
    <p:sldLayoutId id="2147483869" r:id="rId38"/>
    <p:sldLayoutId id="2147483870" r:id="rId39"/>
    <p:sldLayoutId id="2147483871" r:id="rId40"/>
    <p:sldLayoutId id="2147483872" r:id="rId41"/>
  </p:sldLayoutIdLst>
  <p:transition spd="med">
    <p:fade/>
  </p:transition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b="1" kern="1200" spc="-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spcBef>
          <a:spcPts val="0"/>
        </a:spcBef>
        <a:spcAft>
          <a:spcPts val="600"/>
        </a:spcAft>
        <a:buFont typeface="Wingdings" pitchFamily="2" charset="2"/>
        <a:buChar char="§"/>
        <a:defRPr sz="2000" kern="1200" spc="-40" baseline="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800" kern="1200" spc="-40" baseline="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357188" algn="l" defTabSz="914400" rtl="0" eaLnBrk="1" latinLnBrk="0" hangingPunct="1">
        <a:spcBef>
          <a:spcPts val="0"/>
        </a:spcBef>
        <a:spcAft>
          <a:spcPts val="600"/>
        </a:spcAft>
        <a:buFont typeface="Wingdings" pitchFamily="2" charset="2"/>
        <a:buChar char="§"/>
        <a:defRPr sz="1600" kern="1200" spc="-40" baseline="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6713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400" kern="1200" spc="-40" baseline="0">
          <a:solidFill>
            <a:schemeClr val="tx1"/>
          </a:solidFill>
          <a:latin typeface="+mn-lt"/>
          <a:ea typeface="+mn-ea"/>
          <a:cs typeface="+mn-cs"/>
        </a:defRPr>
      </a:lvl4pPr>
      <a:lvl5pPr marL="1795463" indent="-357188" algn="l" defTabSz="914400" rtl="0" eaLnBrk="1" latinLnBrk="0" hangingPunct="1"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 spc="-4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ytremu\Downloads\COM_Guiding_Principles_Valorisation_2022-08-17%2011_58_41.pdf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astuullinentiede.fi/fi/jatkokaytto/tutkimuksen-yhteiskunnallisen-vaikuttavuuden-arvioinnin-haasteet" TargetMode="External"/><Relationship Id="rId2" Type="http://schemas.openxmlformats.org/officeDocument/2006/relationships/hyperlink" Target="https://www.utupub.fi/handle/10024/161976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hidden-ref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idden-ref.org/" TargetMode="External"/><Relationship Id="rId2" Type="http://schemas.openxmlformats.org/officeDocument/2006/relationships/hyperlink" Target="https://www.elgaronline.com/display/edcoll/9781800372542/9781800372542.00030.xml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000" b="0" i="0" dirty="0">
                <a:effectLst/>
                <a:latin typeface="Open Sans" panose="020B0606030504020204" pitchFamily="34" charset="0"/>
              </a:rPr>
              <a:t>Yhteiskunnallisen vaikuttavuuden arviointi -projekti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sz="2800" dirty="0"/>
              <a:t>Reetta Muhonen, TAU/TSV</a:t>
            </a:r>
          </a:p>
          <a:p>
            <a:r>
              <a:rPr lang="fi-FI" sz="2800" dirty="0"/>
              <a:t>Vastuullisen arvioinnin päivä, 20.4.2023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0731262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dirty="0"/>
              <a:t>Kiitos!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694100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223740"/>
            <a:ext cx="10441160" cy="4824636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fi-FI" dirty="0"/>
          </a:p>
          <a:p>
            <a:pPr>
              <a:spcAft>
                <a:spcPts val="1200"/>
              </a:spcAft>
            </a:pPr>
            <a:r>
              <a:rPr lang="fi-FI" dirty="0"/>
              <a:t>Projektin tavoitteena on kehittää tutkimuksen yhteiskunnallisen vaikuttavuuden arvioinnin käytäntöjä. </a:t>
            </a:r>
          </a:p>
          <a:p>
            <a:pPr>
              <a:spcAft>
                <a:spcPts val="1200"/>
              </a:spcAft>
            </a:pPr>
            <a:r>
              <a:rPr lang="fi-FI" dirty="0"/>
              <a:t>Vaikuttavuutta tarkastellaan yliopistojen tutkimuksen arvioinnin kehyksessä.</a:t>
            </a:r>
          </a:p>
          <a:p>
            <a:pPr>
              <a:spcAft>
                <a:spcPts val="1200"/>
              </a:spcAft>
            </a:pPr>
            <a:r>
              <a:rPr lang="fi-FI" dirty="0"/>
              <a:t>Projektin kiinnostus tutkimuksen yhteiskunnallisen vaikuttavuuden todentamismahdollisuuksiin on kuitenkin siinä määrin yleinen, että projekti palvelee myös muita vaikuttavuuden arviointia toteuttavia tahoja, kuten tutkimusrahoittajia. </a:t>
            </a:r>
          </a:p>
          <a:p>
            <a:pPr>
              <a:spcAft>
                <a:spcPts val="1200"/>
              </a:spcAft>
            </a:pPr>
            <a:r>
              <a:rPr lang="fi-FI" dirty="0"/>
              <a:t>Huomio on tutkimuksen toteuttamisen jälkeen toteutettavassa, ns. ex </a:t>
            </a:r>
            <a:r>
              <a:rPr lang="fi-FI" dirty="0" err="1"/>
              <a:t>post</a:t>
            </a:r>
            <a:r>
              <a:rPr lang="fi-FI" dirty="0"/>
              <a:t> -arvioinnissa. </a:t>
            </a:r>
          </a:p>
          <a:p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19683"/>
            <a:ext cx="11284794" cy="504057"/>
          </a:xfrm>
        </p:spPr>
        <p:txBody>
          <a:bodyPr/>
          <a:lstStyle/>
          <a:p>
            <a:r>
              <a:rPr lang="fi-FI" dirty="0"/>
              <a:t>Projektin tavoite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20 April 2023</a:t>
            </a:fld>
            <a:endParaRPr lang="fi-FI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z="1100" dirty="0"/>
              <a:t>Presentation </a:t>
            </a:r>
            <a:r>
              <a:rPr lang="fi-FI" sz="1100" dirty="0" err="1"/>
              <a:t>name</a:t>
            </a:r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2</a:t>
            </a:fld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75281925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DDD2E5-2FFA-1A82-6ACC-66D39922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Research Excellence Framework, REF: ‘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 effect on, change or benefit to the economy, society, culture, public policy or services, health, the environment or quality of life, beyond academia’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i-F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Projektissa lähtökohtana on vaikuttavuuden auki purkaminen </a:t>
            </a:r>
            <a:r>
              <a:rPr lang="fi-FI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REFin</a:t>
            </a:r>
            <a:r>
              <a:rPr lang="fi-F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määritelmää laajempana, 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ottaen huomioon vaikuttavuusprosessin eri vaiheet ja </a:t>
            </a:r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 vaikuttavuuden aktiivine</a:t>
            </a:r>
            <a:r>
              <a:rPr lang="fi-FI" dirty="0">
                <a:solidFill>
                  <a:srgbClr val="000000"/>
                </a:solidFill>
                <a:latin typeface="+mj-lt"/>
              </a:rPr>
              <a:t>n </a:t>
            </a:r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edistäminen niin tutkijoiden kuin taustaorganisaatioidenkin näkökulmasta (vrt. Knowledge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+mj-lt"/>
              </a:rPr>
              <a:t>valorisation</a:t>
            </a:r>
            <a:r>
              <a:rPr lang="fi-FI" dirty="0">
                <a:solidFill>
                  <a:srgbClr val="000000"/>
                </a:solidFill>
                <a:latin typeface="+mj-lt"/>
              </a:rPr>
              <a:t>: </a:t>
            </a:r>
            <a:r>
              <a:rPr lang="fr-FR" dirty="0">
                <a:latin typeface="+mj-lt"/>
                <a:hlinkClick r:id="rId2"/>
              </a:rPr>
              <a:t>COM_Guiding_Principles_Valorisation_2022-08-17 11_58_41.pdf</a:t>
            </a:r>
            <a:r>
              <a:rPr lang="fr-FR" dirty="0">
                <a:latin typeface="+mj-lt"/>
              </a:rPr>
              <a:t>).</a:t>
            </a:r>
            <a:endParaRPr lang="fi-FI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7D030F-F826-182F-416C-18AB10B2F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546" y="647675"/>
            <a:ext cx="11233248" cy="779208"/>
          </a:xfrm>
        </p:spPr>
        <p:txBody>
          <a:bodyPr/>
          <a:lstStyle/>
          <a:p>
            <a:r>
              <a:rPr lang="fi-FI" dirty="0"/>
              <a:t>Tutkimuksen yhteiskunnallisen vaikuttavuuden määritelmä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289B8-E5A5-A7E1-0256-6EFECDBF6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4EC4A-E30F-2B4C-D202-E01BBEEB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665F5-1E02-7FC4-F0C3-4A35D758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716758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BB98E9-6F4E-3AB5-E320-00F01CD53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45" y="1511772"/>
            <a:ext cx="10945216" cy="4680520"/>
          </a:xfrm>
        </p:spPr>
        <p:txBody>
          <a:bodyPr/>
          <a:lstStyle/>
          <a:p>
            <a:r>
              <a:rPr lang="fi-FI" dirty="0"/>
              <a:t>T</a:t>
            </a:r>
            <a:r>
              <a:rPr lang="fi-FI" sz="2000" dirty="0"/>
              <a:t>oiminnan monitorointi, toiminnan kehittäminen</a:t>
            </a:r>
            <a:r>
              <a:rPr lang="en-GB" sz="2000" dirty="0"/>
              <a:t>, </a:t>
            </a:r>
            <a:r>
              <a:rPr lang="fi-FI" sz="2000" dirty="0"/>
              <a:t>tutkimusrahoituksen vaikuttavuuden arviointi vai rahanjako?</a:t>
            </a:r>
            <a:endParaRPr lang="en-GB" sz="2000" dirty="0"/>
          </a:p>
          <a:p>
            <a:r>
              <a:rPr lang="fi-FI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Onko </a:t>
            </a:r>
            <a:r>
              <a:rPr lang="fi-FI" dirty="0">
                <a:ea typeface="Times New Roman" panose="02020603050405020304" pitchFamily="18" charset="0"/>
                <a:cs typeface="Calibri" panose="020F0502020204030204" pitchFamily="34" charset="0"/>
              </a:rPr>
              <a:t>tarvetta </a:t>
            </a:r>
            <a:r>
              <a:rPr lang="fi-FI" dirty="0" err="1">
                <a:ea typeface="Times New Roman" panose="02020603050405020304" pitchFamily="18" charset="0"/>
                <a:cs typeface="Calibri" panose="020F0502020204030204" pitchFamily="34" charset="0"/>
              </a:rPr>
              <a:t>yhteismitallistamiselle</a:t>
            </a:r>
            <a:r>
              <a:rPr lang="fi-FI" dirty="0">
                <a:ea typeface="Times New Roman" panose="02020603050405020304" pitchFamily="18" charset="0"/>
                <a:cs typeface="Calibri" panose="020F0502020204030204" pitchFamily="34" charset="0"/>
              </a:rPr>
              <a:t> ja arvioitavien järjestykseen laittamiselle (summatiivinen arviointi) vai onko kyse kehittävästä arvioinnista (</a:t>
            </a:r>
            <a:r>
              <a:rPr lang="en-GB" sz="20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formatiivinen</a:t>
            </a:r>
            <a:r>
              <a:rPr lang="en-GB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arviointi</a:t>
            </a:r>
            <a:r>
              <a:rPr lang="en-GB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)?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i-FI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akotettu vertailukelpoisuus  → meneekö vertailukelpoisuus tutkimuksen vaikuttavuuden moninaisuuden edelle?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1200"/>
              </a:spcAft>
              <a:buSzPts val="1000"/>
              <a:buNone/>
              <a:tabLst>
                <a:tab pos="457200" algn="l"/>
              </a:tabLst>
            </a:pPr>
            <a:r>
              <a:rPr lang="fi-FI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endParaRPr lang="fi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40945B-C89E-B4DA-8ADC-08EA2901B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Mikä on arvioinnin tarkoitus?</a:t>
            </a:r>
            <a:br>
              <a:rPr lang="fi-FI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E949F-D758-03CE-AD75-7B613C27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01DAB-C3FF-9A34-D5DC-241457D81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E541C-D7F4-2CF1-D1B5-58B3FAFF4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201281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3A9F4D-179A-1374-9B08-763AFFD35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457200" algn="l"/>
                <a:tab pos="457200" algn="l"/>
              </a:tabLst>
            </a:pPr>
            <a:r>
              <a:rPr lang="fi-FI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Missä määrin tutkija voi itse vaikuttaa tutkimuksensa vaikuttavuuteen, ja missä määrin vaikuttavuus määräytyy ulkoisten tekijöiden ja muuttuvien tilanteiden perusteella? Esimerkiksi </a:t>
            </a:r>
            <a:r>
              <a:rPr lang="fi-FI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yhteiskunnalliset tapahtumat, kuten pandemia, sota, lain muutos tai muuttunut taloustilanne saattavat muuttaa tutkimuskenttää vieden </a:t>
            </a:r>
            <a:r>
              <a:rPr lang="fi-FI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osalta tutkimuksista pohjan ja toisaalta tehden osan ajankohtaisiksi.</a:t>
            </a:r>
          </a:p>
          <a:p>
            <a:pPr marL="342900" indent="-342900" fontAlgn="base"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Millainen vaikuttavuus ei näy arvioinneissa (esim. </a:t>
            </a:r>
            <a:r>
              <a:rPr lang="fi-FI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Muhonen &amp; Tellmann 2022</a:t>
            </a:r>
            <a:r>
              <a:rPr lang="fi-F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fi-FI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Muhonen 2021</a:t>
            </a:r>
            <a:r>
              <a:rPr lang="fi-FI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vrt. </a:t>
            </a:r>
            <a:r>
              <a:rPr lang="fi-FI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The</a:t>
            </a:r>
            <a:r>
              <a:rPr lang="fi-F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</a:t>
            </a:r>
            <a:r>
              <a:rPr lang="fi-FI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idden</a:t>
            </a:r>
            <a:r>
              <a:rPr lang="fi-F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 REF</a:t>
            </a:r>
            <a:r>
              <a:rPr lang="fi-F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)?</a:t>
            </a:r>
          </a:p>
          <a:p>
            <a:pPr marL="342900" indent="-342900" fontAlgn="base"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Käytettyjen indikaattorien seuraukset: i</a:t>
            </a:r>
            <a:r>
              <a:rPr lang="fi-FI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ndikaattorien performatiivinen eli itseään toteuttava luonne</a:t>
            </a:r>
            <a:endParaRPr lang="fi-FI" sz="20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fontAlgn="base"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i-FI" sz="20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294834-9DF6-5795-F362-AEC1A6C8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546" y="863599"/>
            <a:ext cx="11233248" cy="563283"/>
          </a:xfrm>
        </p:spPr>
        <p:txBody>
          <a:bodyPr/>
          <a:lstStyle/>
          <a:p>
            <a:r>
              <a:rPr lang="fi-FI" dirty="0"/>
              <a:t>Mitä arvioinneilla tavoitellaan?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A4D26-B5CF-D49B-06E7-CAF55FD2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3B62F-4FAF-C3FE-0351-C04E9E1EF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294AE-C884-CAB9-B723-1AB26BFC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828067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BB205A-E7FF-25D5-41D6-CA77772F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47" y="1151731"/>
            <a:ext cx="10441160" cy="4321175"/>
          </a:xfrm>
        </p:spPr>
        <p:txBody>
          <a:bodyPr/>
          <a:lstStyle/>
          <a:p>
            <a:pPr marL="0" indent="0">
              <a:buNone/>
            </a:pPr>
            <a:endParaRPr lang="fi-FI" sz="20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i-FI" dirty="0">
              <a:ea typeface="Calibri" panose="020F0502020204030204" pitchFamily="34" charset="0"/>
            </a:endParaRPr>
          </a:p>
          <a:p>
            <a:r>
              <a:rPr lang="fi-FI" sz="2000" dirty="0">
                <a:effectLst/>
                <a:ea typeface="Calibri" panose="020F0502020204030204" pitchFamily="34" charset="0"/>
              </a:rPr>
              <a:t>Projektivuosi 2023 on käynnistynyt tutkimuspainotteisesti. Tutkimme</a:t>
            </a:r>
            <a:r>
              <a:rPr lang="fi-FI" dirty="0">
                <a:ea typeface="Calibri" panose="020F0502020204030204" pitchFamily="34" charset="0"/>
              </a:rPr>
              <a:t> </a:t>
            </a:r>
            <a:r>
              <a:rPr lang="fi-FI" sz="2000" dirty="0">
                <a:effectLst/>
                <a:ea typeface="Calibri" panose="020F0502020204030204" pitchFamily="34" charset="0"/>
              </a:rPr>
              <a:t>yhteiskunnallista vaikuttavuutta </a:t>
            </a:r>
            <a:r>
              <a:rPr lang="fi-FI" dirty="0">
                <a:ea typeface="Calibri" panose="020F0502020204030204" pitchFamily="34" charset="0"/>
              </a:rPr>
              <a:t>ja sen arvioinnin mahdollisuuksia, hyviä </a:t>
            </a:r>
            <a:r>
              <a:rPr lang="fi-FI" sz="2000" dirty="0">
                <a:effectLst/>
                <a:ea typeface="Calibri" panose="020F0502020204030204" pitchFamily="34" charset="0"/>
              </a:rPr>
              <a:t>käytäntöjä, tarpeita ja toteutumismahdollisuuksia eri tieteenaloilla. </a:t>
            </a:r>
          </a:p>
          <a:p>
            <a:r>
              <a:rPr lang="fi-FI" sz="2000" dirty="0">
                <a:ea typeface="Calibri" panose="020F0502020204030204" pitchFamily="34" charset="0"/>
              </a:rPr>
              <a:t>Projektissa selvitetään ja kehitetään vaikuttavuuden arviointi-ilmastoa olemalla aktiivisesti vuorovaikutuksessa tutkimuksen arviointiin liittyvien kansallisten </a:t>
            </a:r>
            <a:r>
              <a:rPr lang="fi-FI" dirty="0">
                <a:ea typeface="Calibri" panose="020F0502020204030204" pitchFamily="34" charset="0"/>
              </a:rPr>
              <a:t>ja kansainvälisten </a:t>
            </a:r>
            <a:r>
              <a:rPr lang="fi-FI" sz="2000" dirty="0">
                <a:ea typeface="Calibri" panose="020F0502020204030204" pitchFamily="34" charset="0"/>
              </a:rPr>
              <a:t>toimijoiden kanssa. Sidosryhmien kanssa k</a:t>
            </a:r>
            <a:r>
              <a:rPr lang="fi-FI" dirty="0">
                <a:ea typeface="Calibri" panose="020F0502020204030204" pitchFamily="34" charset="0"/>
              </a:rPr>
              <a:t>äydään keskustelua myös arvioinnin tavoitteista.</a:t>
            </a:r>
            <a:endParaRPr lang="fi-FI" sz="2000" dirty="0">
              <a:effectLst/>
              <a:ea typeface="Calibri" panose="020F0502020204030204" pitchFamily="34" charset="0"/>
            </a:endParaRPr>
          </a:p>
          <a:p>
            <a:r>
              <a:rPr lang="fi-FI" sz="2000" dirty="0">
                <a:effectLst/>
                <a:ea typeface="Calibri" panose="020F0502020204030204" pitchFamily="34" charset="0"/>
              </a:rPr>
              <a:t>Projektivuosi päättyy toimintasuunnitelmaan ja</a:t>
            </a:r>
            <a:r>
              <a:rPr lang="fi-FI" dirty="0">
                <a:effectLst/>
                <a:ea typeface="Calibri" panose="020F0502020204030204" pitchFamily="34" charset="0"/>
              </a:rPr>
              <a:t>t</a:t>
            </a:r>
            <a:r>
              <a:rPr lang="fi-FI" sz="2000" dirty="0">
                <a:ea typeface="Calibri" panose="020F0502020204030204" pitchFamily="34" charset="0"/>
              </a:rPr>
              <a:t>kohankkeesta vuosille 2024-2025.</a:t>
            </a:r>
            <a:endParaRPr lang="fi-FI" sz="2000" dirty="0">
              <a:effectLst/>
              <a:ea typeface="Calibri" panose="020F0502020204030204" pitchFamily="34" charset="0"/>
            </a:endParaRPr>
          </a:p>
          <a:p>
            <a:endParaRPr lang="fi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CCF051-F9F1-C1E4-7825-35E8D0AF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546" y="719683"/>
            <a:ext cx="11233248" cy="707200"/>
          </a:xfrm>
        </p:spPr>
        <p:txBody>
          <a:bodyPr/>
          <a:lstStyle/>
          <a:p>
            <a:r>
              <a:rPr lang="fi-FI" dirty="0">
                <a:ea typeface="Calibri" panose="020F0502020204030204" pitchFamily="34" charset="0"/>
              </a:rPr>
              <a:t>P</a:t>
            </a:r>
            <a:r>
              <a:rPr lang="fi-FI" dirty="0">
                <a:effectLst/>
                <a:ea typeface="Calibri" panose="020F0502020204030204" pitchFamily="34" charset="0"/>
              </a:rPr>
              <a:t>rojekti lähtee tutkimuspainotteisesti liikkeelle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F3041-0029-F395-E040-48C19255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10BD2-F090-5641-BBF7-D781986F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D199-0E15-1F49-89B4-003CA157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569051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33838E-73F7-E1D7-B38D-481F3890A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latin typeface="+mj-lt"/>
              </a:rPr>
              <a:t>Kysely I</a:t>
            </a:r>
          </a:p>
          <a:p>
            <a:r>
              <a:rPr lang="fi-FI" dirty="0">
                <a:latin typeface="+mj-lt"/>
              </a:rPr>
              <a:t>Kysely </a:t>
            </a:r>
            <a:r>
              <a:rPr lang="fi-FI" b="1" dirty="0">
                <a:latin typeface="+mj-lt"/>
              </a:rPr>
              <a:t>eri tieteenalojen tutkijoille</a:t>
            </a:r>
            <a:r>
              <a:rPr lang="fi-FI" dirty="0">
                <a:latin typeface="+mj-lt"/>
              </a:rPr>
              <a:t> tutkimuksen yhteiskunnallisesta vaikuttavuudesta</a:t>
            </a:r>
          </a:p>
          <a:p>
            <a:r>
              <a:rPr lang="fi-FI" dirty="0">
                <a:latin typeface="+mj-lt"/>
              </a:rPr>
              <a:t>Tutkijoiksi määritellään henkilöt, joiden työtehtäviin kuuluu tutkimusta. Lisäksi kyselyn kohdejoukkoon luetaan jatko-opiskelijat riippumatta siitä, ovatko he työsuhteessa yliopistoon.</a:t>
            </a:r>
          </a:p>
          <a:p>
            <a:r>
              <a:rPr lang="fi-FI" dirty="0">
                <a:latin typeface="+mj-lt"/>
              </a:rPr>
              <a:t>Kysely perustuu Suomen Akatemian Tieteen tila 2016 -katsausta varten tehtyyn kyselyyn</a:t>
            </a:r>
          </a:p>
          <a:p>
            <a:r>
              <a:rPr lang="fi-FI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Kyselyn teemoja ovat: yhteiskunnallinen vuorovaikutus, vaikuttavuus, vaikuttavuutta edistävät tekijät sekä vaikuttavuuden todentaminen ja arviointi.</a:t>
            </a:r>
          </a:p>
          <a:p>
            <a:r>
              <a:rPr lang="en-GB" dirty="0" err="1">
                <a:latin typeface="+mj-lt"/>
              </a:rPr>
              <a:t>Kysely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tehdään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seurakyselynä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err="1">
                <a:latin typeface="+mj-lt"/>
              </a:rPr>
              <a:t>Kysely</a:t>
            </a:r>
            <a:r>
              <a:rPr lang="en-GB" dirty="0">
                <a:latin typeface="+mj-lt"/>
              </a:rPr>
              <a:t> II</a:t>
            </a:r>
          </a:p>
          <a:p>
            <a:r>
              <a:rPr lang="en-GB" dirty="0" err="1">
                <a:latin typeface="+mj-lt"/>
              </a:rPr>
              <a:t>Syksyllä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toteutetaan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kysely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yliopiston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johdolle</a:t>
            </a:r>
            <a:r>
              <a:rPr lang="en-GB" dirty="0">
                <a:latin typeface="+mj-lt"/>
              </a:rPr>
              <a:t> </a:t>
            </a:r>
            <a:r>
              <a:rPr lang="fi-FI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vaikuttavuuden arvioinnin kehittämisen nykytilasta ja tarpeista.</a:t>
            </a:r>
            <a:endParaRPr lang="en-GB" dirty="0">
              <a:latin typeface="+mj-lt"/>
            </a:endParaRPr>
          </a:p>
          <a:p>
            <a:endParaRPr lang="fi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893C60-A449-C846-0469-F4E958A4E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Kysely tutkijoille tutkimuksen yhteiskunnallisesta vaikuttavuudesta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51D10-2EE1-D322-34AE-43856074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A0B6A-0B30-B93F-4878-4D1338BC3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2686F-5937-61FF-94BA-D54312DE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628426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52AA8C-7D74-D1EF-DC52-12CECC08A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45" y="1295748"/>
            <a:ext cx="10441160" cy="4752628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/>
              <a:t> </a:t>
            </a:r>
          </a:p>
          <a:p>
            <a:r>
              <a:rPr lang="fi-FI" sz="2000" dirty="0"/>
              <a:t>Kansallisen tason arviointimallit: UK, Puola, Hollanti</a:t>
            </a:r>
          </a:p>
          <a:p>
            <a:r>
              <a:rPr lang="fi-FI" sz="2000" dirty="0"/>
              <a:t>Tieteenala-arvioinnit: Norja, Ruotsi</a:t>
            </a:r>
          </a:p>
          <a:p>
            <a:r>
              <a:rPr lang="fi-FI" sz="2000" dirty="0"/>
              <a:t>Yliopistotason arvioinnit: Suomen yliopistojen viimeisimpien tutkimuksen arviointien kartoitus </a:t>
            </a:r>
          </a:p>
          <a:p>
            <a:r>
              <a:rPr lang="fi-FI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Strategisen tutkimuksen neuvosto, vaikuttavuuskuvaukset</a:t>
            </a:r>
          </a:p>
          <a:p>
            <a:r>
              <a:rPr lang="fi-FI" sz="2000" dirty="0"/>
              <a:t>Olemassa olevat indikaattorit, mahdolliset hyödynnettävät tietopohjat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Aineistot: arviointeihin liittyvä dokumentaatio, kuten arviointien ohjeistus ja arviointiraportit + tarpeen mukaan asiantuntijahaastattelut </a:t>
            </a:r>
          </a:p>
          <a:p>
            <a:endParaRPr lang="fi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1365D4-B1DC-58C7-B629-28185477E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i-FI" sz="3200" dirty="0"/>
            </a:br>
            <a:r>
              <a:rPr lang="fi-FI" dirty="0"/>
              <a:t>Vaikuttavuuden arvioinnin hyvät käytänteet</a:t>
            </a:r>
            <a:br>
              <a:rPr lang="fi-FI" sz="3200" dirty="0"/>
            </a:b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8F316-0038-1FBA-0FCB-0192367D1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20 April 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4A589-9EC4-3E64-F53D-099C2A3A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86336-9C8C-250C-309D-B11BE67B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990058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304452-4F9F-AE96-949E-55020E25E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Muhonen R. &amp; Tellmann, S. (2022).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Challenges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reporting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societal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impacts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purposes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case of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sociology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Handbook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on Research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Sciences. Tim C.E Engels &amp; Emanuel Kulczycki (toim.) Edward </a:t>
            </a:r>
            <a:r>
              <a:rPr lang="fi-F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Elgar</a:t>
            </a:r>
            <a:r>
              <a:rPr lang="fi-F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Viitattu 20.4. 2023, </a:t>
            </a:r>
            <a:r>
              <a:rPr lang="en-US" dirty="0">
                <a:hlinkClick r:id="rId2"/>
              </a:rPr>
              <a:t>https://www.elgaronline.com/display/edcoll/9781800372542/9781800372542.00030.xml</a:t>
            </a:r>
            <a:endParaRPr lang="en-GB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fi-FI" kern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Muhonen R. (2021). Tutkimuksen yhteiskunnallisen vaikuttavuuden arvioinnin haasteet.</a:t>
            </a:r>
            <a:r>
              <a:rPr lang="fi-F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Vastuullinen tiede, Tieteellisten seurain valtuuskunta.</a:t>
            </a:r>
          </a:p>
          <a:p>
            <a:pPr>
              <a:spcAft>
                <a:spcPts val="1200"/>
              </a:spcAft>
            </a:pPr>
            <a:r>
              <a:rPr lang="fi-FI" dirty="0" err="1">
                <a:latin typeface="+mj-lt"/>
              </a:rPr>
              <a:t>The</a:t>
            </a:r>
            <a:r>
              <a:rPr lang="fi-FI" dirty="0">
                <a:latin typeface="+mj-lt"/>
              </a:rPr>
              <a:t> </a:t>
            </a:r>
            <a:r>
              <a:rPr lang="fi-FI" dirty="0" err="1">
                <a:latin typeface="+mj-lt"/>
              </a:rPr>
              <a:t>hidden</a:t>
            </a:r>
            <a:r>
              <a:rPr lang="fi-FI" dirty="0">
                <a:latin typeface="+mj-lt"/>
              </a:rPr>
              <a:t> REF. </a:t>
            </a:r>
            <a:r>
              <a:rPr lang="fi-FI" dirty="0" err="1">
                <a:latin typeface="+mj-lt"/>
              </a:rPr>
              <a:t>Celebrating</a:t>
            </a:r>
            <a:r>
              <a:rPr lang="fi-FI" dirty="0">
                <a:latin typeface="+mj-lt"/>
              </a:rPr>
              <a:t> </a:t>
            </a:r>
            <a:r>
              <a:rPr lang="fi-FI" dirty="0" err="1">
                <a:latin typeface="+mj-lt"/>
              </a:rPr>
              <a:t>all</a:t>
            </a:r>
            <a:r>
              <a:rPr lang="fi-FI" dirty="0">
                <a:latin typeface="+mj-lt"/>
              </a:rPr>
              <a:t> </a:t>
            </a:r>
            <a:r>
              <a:rPr lang="fi-FI" dirty="0" err="1">
                <a:latin typeface="+mj-lt"/>
              </a:rPr>
              <a:t>research</a:t>
            </a:r>
            <a:r>
              <a:rPr lang="fi-FI" dirty="0">
                <a:latin typeface="+mj-lt"/>
              </a:rPr>
              <a:t> </a:t>
            </a:r>
            <a:r>
              <a:rPr lang="fi-FI" dirty="0" err="1">
                <a:latin typeface="+mj-lt"/>
              </a:rPr>
              <a:t>outputs</a:t>
            </a:r>
            <a:r>
              <a:rPr lang="fi-FI" dirty="0">
                <a:latin typeface="+mj-lt"/>
              </a:rPr>
              <a:t>. Viitattu 20.4. 2023, </a:t>
            </a:r>
            <a:r>
              <a:rPr lang="en-US" dirty="0">
                <a:latin typeface="+mj-lt"/>
                <a:hlinkClick r:id="rId3"/>
              </a:rPr>
              <a:t>https://hidden-ref.org/</a:t>
            </a:r>
            <a:r>
              <a:rPr lang="fi-FI" dirty="0">
                <a:latin typeface="+mj-lt"/>
              </a:rPr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270178-BCFB-FB0E-73D7-FA200287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Kirjallisuutta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B67AD-0C23-833E-443E-FDFE521CA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26 April 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DA19A-D606-61CA-6285-4DB98B46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FFE4D-A2CF-1962-4687-72C31E79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247448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sv-ppt-template-20190731">
  <a:themeElements>
    <a:clrScheme name="TSV">
      <a:dk1>
        <a:srgbClr val="4D4D4D"/>
      </a:dk1>
      <a:lt1>
        <a:sysClr val="window" lastClr="FFFFFF"/>
      </a:lt1>
      <a:dk2>
        <a:srgbClr val="30123A"/>
      </a:dk2>
      <a:lt2>
        <a:srgbClr val="FD8988"/>
      </a:lt2>
      <a:accent1>
        <a:srgbClr val="043158"/>
      </a:accent1>
      <a:accent2>
        <a:srgbClr val="277C95"/>
      </a:accent2>
      <a:accent3>
        <a:srgbClr val="138F6A"/>
      </a:accent3>
      <a:accent4>
        <a:srgbClr val="63B960"/>
      </a:accent4>
      <a:accent5>
        <a:srgbClr val="E34A4C"/>
      </a:accent5>
      <a:accent6>
        <a:srgbClr val="F66A41"/>
      </a:accent6>
      <a:hlink>
        <a:srgbClr val="2F20EC"/>
      </a:hlink>
      <a:folHlink>
        <a:srgbClr val="9999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pc="-40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sv-ppt-template-fin" id="{FFDABBFC-8682-442E-82E1-7BE4A07843B4}" vid="{42F20DA6-9217-4F51-A876-A3FE5E6DFE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tsv-ppt-template-fin</Template>
  <TotalTime>0</TotalTime>
  <Words>639</Words>
  <Application>Microsoft Office PowerPoint</Application>
  <PresentationFormat>Custom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</vt:lpstr>
      <vt:lpstr>Symbol</vt:lpstr>
      <vt:lpstr>Wingdings</vt:lpstr>
      <vt:lpstr>tsv-ppt-template-20190731</vt:lpstr>
      <vt:lpstr>Yhteiskunnallisen vaikuttavuuden arviointi -projekti</vt:lpstr>
      <vt:lpstr>Projektin tavoite</vt:lpstr>
      <vt:lpstr>Tutkimuksen yhteiskunnallisen vaikuttavuuden määritelmä</vt:lpstr>
      <vt:lpstr>Mikä on arvioinnin tarkoitus? </vt:lpstr>
      <vt:lpstr>Mitä arvioinneilla tavoitellaan? </vt:lpstr>
      <vt:lpstr>Projekti lähtee tutkimuspainotteisesti liikkeelle</vt:lpstr>
      <vt:lpstr>Kysely tutkijoille tutkimuksen yhteiskunnallisesta vaikuttavuudesta </vt:lpstr>
      <vt:lpstr> Vaikuttavuuden arvioinnin hyvät käytänteet </vt:lpstr>
      <vt:lpstr>Kirjallisuutta</vt:lpstr>
      <vt:lpstr>PowerPoint Presentation</vt:lpstr>
    </vt:vector>
  </TitlesOfParts>
  <Manager/>
  <Company>Tampere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/ Section Header Arial 48pt</dc:title>
  <dc:subject>16:9</dc:subject>
  <dc:creator>Reetta Muhonen (TAU)</dc:creator>
  <cp:keywords/>
  <dc:description/>
  <cp:lastModifiedBy>Reetta Muhonen (TAU)</cp:lastModifiedBy>
  <cp:revision>36</cp:revision>
  <dcterms:created xsi:type="dcterms:W3CDTF">2023-03-16T07:36:24Z</dcterms:created>
  <dcterms:modified xsi:type="dcterms:W3CDTF">2023-04-26T14:59:42Z</dcterms:modified>
  <cp:category/>
</cp:coreProperties>
</file>