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4" r:id="rId2"/>
    <p:sldId id="315" r:id="rId3"/>
    <p:sldId id="306" r:id="rId4"/>
    <p:sldId id="316" r:id="rId5"/>
    <p:sldId id="318" r:id="rId6"/>
    <p:sldId id="311" r:id="rId7"/>
    <p:sldId id="313" r:id="rId8"/>
  </p:sldIdLst>
  <p:sldSz cx="12098338" cy="6911975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7">
          <p15:clr>
            <a:srgbClr val="A4A3A4"/>
          </p15:clr>
        </p15:guide>
        <p15:guide id="2" pos="320">
          <p15:clr>
            <a:srgbClr val="A4A3A4"/>
          </p15:clr>
        </p15:guide>
        <p15:guide id="3" pos="317">
          <p15:clr>
            <a:srgbClr val="A4A3A4"/>
          </p15:clr>
        </p15:guide>
        <p15:guide id="4" pos="38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182"/>
    <a:srgbClr val="FC725A"/>
    <a:srgbClr val="FC2F60"/>
    <a:srgbClr val="9F01FF"/>
    <a:srgbClr val="0EC501"/>
    <a:srgbClr val="FE01D3"/>
    <a:srgbClr val="30BEFE"/>
    <a:srgbClr val="D49D15"/>
    <a:srgbClr val="5701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1" autoAdjust="0"/>
    <p:restoredTop sz="65402" autoAdjust="0"/>
  </p:normalViewPr>
  <p:slideViewPr>
    <p:cSldViewPr showGuides="1">
      <p:cViewPr varScale="1">
        <p:scale>
          <a:sx n="46" d="100"/>
          <a:sy n="46" d="100"/>
        </p:scale>
        <p:origin x="92" y="28"/>
      </p:cViewPr>
      <p:guideLst>
        <p:guide orient="horz" pos="2177"/>
        <p:guide pos="320"/>
        <p:guide pos="317"/>
        <p:guide pos="381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FB0A2-2020-0041-BDF2-E7CD6CFA5F10}" type="datetimeFigureOut">
              <a:t>26.4.2023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545837-5099-7A41-80E5-78E9B910A52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00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9F4054-DE9B-4A8C-8F44-032462D0368C}" type="datetimeFigureOut">
              <a:rPr lang="fi-FI" smtClean="0"/>
              <a:t>26.4.2023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8625" y="685800"/>
            <a:ext cx="6000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0B3B4-F971-4AD3-B530-DE860EFC07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8243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Kansallisen suosituksen tuottanut </a:t>
            </a:r>
            <a:r>
              <a:rPr lang="fi-FI" sz="1200" dirty="0"/>
              <a:t>TSV:n vuonna 2018 asettama laaja-pohjainen työryhmä. 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6040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5770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6667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1029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0561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5036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075" y="431651"/>
            <a:ext cx="1728190" cy="99605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727200" y="1727795"/>
            <a:ext cx="8642350" cy="2232249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727200" y="4104059"/>
            <a:ext cx="8642350" cy="1584772"/>
          </a:xfrm>
        </p:spPr>
        <p:txBody>
          <a:bodyPr/>
          <a:lstStyle>
            <a:lvl1pPr marL="0" indent="0" algn="ct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Rectangle 10"/>
          <p:cNvSpPr/>
          <p:nvPr userDrawn="1"/>
        </p:nvSpPr>
        <p:spPr>
          <a:xfrm rot="2700000">
            <a:off x="-407690" y="6504285"/>
            <a:ext cx="815382" cy="8153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rot="2700000">
            <a:off x="11690647" y="-407691"/>
            <a:ext cx="815382" cy="8153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28849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727200" y="1223739"/>
            <a:ext cx="8642350" cy="2232249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727200" y="3600003"/>
            <a:ext cx="8642350" cy="1584772"/>
          </a:xfrm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93" y="6336307"/>
            <a:ext cx="1758020" cy="34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765875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ection Header 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2700000">
            <a:off x="3672905" y="1031860"/>
            <a:ext cx="4824536" cy="482453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2700000">
            <a:off x="1663077" y="2385634"/>
            <a:ext cx="2116992" cy="2116992"/>
          </a:xfrm>
          <a:prstGeom prst="rect">
            <a:avLst/>
          </a:prstGeom>
          <a:solidFill>
            <a:schemeClr val="bg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rot="2700000">
            <a:off x="8318269" y="2385634"/>
            <a:ext cx="2116992" cy="2116992"/>
          </a:xfrm>
          <a:prstGeom prst="rect">
            <a:avLst/>
          </a:prstGeom>
          <a:solidFill>
            <a:schemeClr val="bg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727200" y="1223739"/>
            <a:ext cx="8642350" cy="2232249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727200" y="3600003"/>
            <a:ext cx="8642350" cy="1584772"/>
          </a:xfrm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93" y="6336307"/>
            <a:ext cx="1758020" cy="34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27433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727200" y="1223739"/>
            <a:ext cx="8642350" cy="2232249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727200" y="3600003"/>
            <a:ext cx="8642350" cy="1584772"/>
          </a:xfrm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93" y="6336307"/>
            <a:ext cx="1758020" cy="34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500902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Section Header 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2700000">
            <a:off x="3672905" y="1031860"/>
            <a:ext cx="4824536" cy="482453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2700000">
            <a:off x="1663077" y="2385634"/>
            <a:ext cx="2116992" cy="2116992"/>
          </a:xfrm>
          <a:prstGeom prst="rect">
            <a:avLst/>
          </a:prstGeom>
          <a:solidFill>
            <a:schemeClr val="accent3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rot="2700000">
            <a:off x="8318269" y="2385634"/>
            <a:ext cx="2116992" cy="2116992"/>
          </a:xfrm>
          <a:prstGeom prst="rect">
            <a:avLst/>
          </a:prstGeom>
          <a:solidFill>
            <a:schemeClr val="accent3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727200" y="1223739"/>
            <a:ext cx="8642350" cy="2232249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727200" y="3600003"/>
            <a:ext cx="8642350" cy="1584772"/>
          </a:xfrm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93" y="6336307"/>
            <a:ext cx="1758020" cy="34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85875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 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727200" y="1223739"/>
            <a:ext cx="8642350" cy="2232249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727200" y="3600003"/>
            <a:ext cx="8642350" cy="1584772"/>
          </a:xfrm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102397630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Section Header 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2700000">
            <a:off x="3672905" y="1031860"/>
            <a:ext cx="4824536" cy="48245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2700000">
            <a:off x="1663077" y="2385634"/>
            <a:ext cx="2116992" cy="2116992"/>
          </a:xfrm>
          <a:prstGeom prst="rect">
            <a:avLst/>
          </a:prstGeom>
          <a:solidFill>
            <a:schemeClr val="tx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rot="2700000">
            <a:off x="8318269" y="2385634"/>
            <a:ext cx="2116992" cy="2116992"/>
          </a:xfrm>
          <a:prstGeom prst="rect">
            <a:avLst/>
          </a:prstGeom>
          <a:solidFill>
            <a:schemeClr val="tx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727200" y="1223739"/>
            <a:ext cx="8642350" cy="2232249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727200" y="3600003"/>
            <a:ext cx="8642350" cy="1584772"/>
          </a:xfrm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134099197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 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727200" y="1223739"/>
            <a:ext cx="8642350" cy="2232249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727200" y="3600003"/>
            <a:ext cx="8642350" cy="1584772"/>
          </a:xfrm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890944045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Section Header 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2700000">
            <a:off x="3672905" y="1031860"/>
            <a:ext cx="4824536" cy="48245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2700000">
            <a:off x="1663077" y="2385634"/>
            <a:ext cx="2116992" cy="2116992"/>
          </a:xfrm>
          <a:prstGeom prst="rect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rot="2700000">
            <a:off x="8318269" y="2385634"/>
            <a:ext cx="2116992" cy="2116992"/>
          </a:xfrm>
          <a:prstGeom prst="rect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727200" y="1223739"/>
            <a:ext cx="8642350" cy="2232249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727200" y="3600003"/>
            <a:ext cx="8642350" cy="1584772"/>
          </a:xfrm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538022300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 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727200" y="1223739"/>
            <a:ext cx="8642350" cy="2232249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727200" y="3600003"/>
            <a:ext cx="8642350" cy="1584772"/>
          </a:xfrm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518064556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Section Header 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2700000">
            <a:off x="3672905" y="1031860"/>
            <a:ext cx="4824536" cy="48245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2700000">
            <a:off x="1663077" y="2385634"/>
            <a:ext cx="2116992" cy="2116992"/>
          </a:xfrm>
          <a:prstGeom prst="rect">
            <a:avLst/>
          </a:prstGeom>
          <a:solidFill>
            <a:schemeClr val="tx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rot="2700000">
            <a:off x="8318269" y="2385634"/>
            <a:ext cx="2116992" cy="2116992"/>
          </a:xfrm>
          <a:prstGeom prst="rect">
            <a:avLst/>
          </a:prstGeom>
          <a:solidFill>
            <a:schemeClr val="tx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727200" y="1223739"/>
            <a:ext cx="8642350" cy="2232249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727200" y="3600003"/>
            <a:ext cx="8642350" cy="1584772"/>
          </a:xfrm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715381283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Picture 4" descr="tsv-logo-pysty-white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075" y="431651"/>
            <a:ext cx="1728190" cy="99605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727200" y="1727795"/>
            <a:ext cx="8642350" cy="2232249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727200" y="4104059"/>
            <a:ext cx="8642350" cy="1584772"/>
          </a:xfrm>
        </p:spPr>
        <p:txBody>
          <a:bodyPr/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623985713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 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727200" y="1223739"/>
            <a:ext cx="8642350" cy="2232249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727200" y="3600003"/>
            <a:ext cx="8642350" cy="1584772"/>
          </a:xfrm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10705417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Section Header 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 rot="2700000">
            <a:off x="1663077" y="2385634"/>
            <a:ext cx="2116992" cy="2116992"/>
          </a:xfrm>
          <a:prstGeom prst="rect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rot="2700000">
            <a:off x="8318269" y="2385634"/>
            <a:ext cx="2116992" cy="2116992"/>
          </a:xfrm>
          <a:prstGeom prst="rect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2700000">
            <a:off x="3672905" y="1031860"/>
            <a:ext cx="4824536" cy="48245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727200" y="1223739"/>
            <a:ext cx="8642350" cy="2232249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727200" y="3600003"/>
            <a:ext cx="8642350" cy="1584772"/>
          </a:xfrm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07618622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ction Header 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727200" y="1223739"/>
            <a:ext cx="8642350" cy="2232249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727200" y="3600003"/>
            <a:ext cx="8642350" cy="1584772"/>
          </a:xfrm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968991210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Section Header 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2700000">
            <a:off x="3672905" y="1031860"/>
            <a:ext cx="4824536" cy="48245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2700000">
            <a:off x="1663077" y="2385634"/>
            <a:ext cx="2116992" cy="2116992"/>
          </a:xfrm>
          <a:prstGeom prst="rect">
            <a:avLst/>
          </a:prstGeom>
          <a:solidFill>
            <a:schemeClr val="tx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rot="2700000">
            <a:off x="8318269" y="2385634"/>
            <a:ext cx="2116992" cy="2116992"/>
          </a:xfrm>
          <a:prstGeom prst="rect">
            <a:avLst/>
          </a:prstGeom>
          <a:solidFill>
            <a:schemeClr val="tx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727200" y="1223739"/>
            <a:ext cx="8642350" cy="2232249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727200" y="3600003"/>
            <a:ext cx="8642350" cy="1584772"/>
          </a:xfrm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354449961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545" y="1727200"/>
            <a:ext cx="10441160" cy="432117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Rectangle 10"/>
          <p:cNvSpPr/>
          <p:nvPr userDrawn="1"/>
        </p:nvSpPr>
        <p:spPr>
          <a:xfrm rot="2700000">
            <a:off x="-407690" y="6504285"/>
            <a:ext cx="815382" cy="8153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rot="2700000">
            <a:off x="11690647" y="-407691"/>
            <a:ext cx="815382" cy="8153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79579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545" y="1727200"/>
            <a:ext cx="10441160" cy="432117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32545" y="863600"/>
            <a:ext cx="11233248" cy="576263"/>
          </a:xfrm>
        </p:spPr>
        <p:txBody>
          <a:bodyPr/>
          <a:lstStyle>
            <a:lvl1pPr marL="0" indent="0">
              <a:buFontTx/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32546" y="360363"/>
            <a:ext cx="11233248" cy="503237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3" name="Rectangle 12"/>
          <p:cNvSpPr/>
          <p:nvPr userDrawn="1"/>
        </p:nvSpPr>
        <p:spPr>
          <a:xfrm rot="2700000">
            <a:off x="-407690" y="6504285"/>
            <a:ext cx="815382" cy="8153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 rot="2700000">
            <a:off x="11690647" y="-407691"/>
            <a:ext cx="815382" cy="8153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796354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545" y="1727200"/>
            <a:ext cx="5472608" cy="43211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185" y="1727200"/>
            <a:ext cx="5472608" cy="43211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2" name="Rectangle 11"/>
          <p:cNvSpPr/>
          <p:nvPr userDrawn="1"/>
        </p:nvSpPr>
        <p:spPr>
          <a:xfrm rot="2700000">
            <a:off x="-407690" y="6504285"/>
            <a:ext cx="815382" cy="8153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 rot="2700000">
            <a:off x="11690647" y="-407691"/>
            <a:ext cx="815382" cy="8153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93684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6299" y="1727200"/>
            <a:ext cx="5468838" cy="360188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545" y="2231851"/>
            <a:ext cx="5472608" cy="381652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185" y="1727200"/>
            <a:ext cx="5472607" cy="360188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185" y="2231851"/>
            <a:ext cx="5472607" cy="381652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4" name="Rectangle 13"/>
          <p:cNvSpPr/>
          <p:nvPr userDrawn="1"/>
        </p:nvSpPr>
        <p:spPr>
          <a:xfrm rot="2700000">
            <a:off x="-407690" y="6504285"/>
            <a:ext cx="815382" cy="8153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 rot="2700000">
            <a:off x="11690647" y="-407691"/>
            <a:ext cx="815382" cy="8153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13086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545" y="2231851"/>
            <a:ext cx="5472607" cy="381652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186" y="2231851"/>
            <a:ext cx="5472607" cy="381652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32545" y="863600"/>
            <a:ext cx="11233248" cy="576263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6" name="Title 10"/>
          <p:cNvSpPr>
            <a:spLocks noGrp="1"/>
          </p:cNvSpPr>
          <p:nvPr>
            <p:ph type="title"/>
          </p:nvPr>
        </p:nvSpPr>
        <p:spPr>
          <a:xfrm>
            <a:off x="432546" y="360363"/>
            <a:ext cx="11233248" cy="503237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436299" y="1727200"/>
            <a:ext cx="5468838" cy="360188"/>
          </a:xfrm>
        </p:spPr>
        <p:txBody>
          <a:bodyPr anchor="t" anchorCtr="0"/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185" y="1727200"/>
            <a:ext cx="5472607" cy="360188"/>
          </a:xfrm>
        </p:spPr>
        <p:txBody>
          <a:bodyPr anchor="t" anchorCtr="0"/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9" name="Rectangle 18"/>
          <p:cNvSpPr/>
          <p:nvPr userDrawn="1"/>
        </p:nvSpPr>
        <p:spPr>
          <a:xfrm rot="2700000">
            <a:off x="-407690" y="6504285"/>
            <a:ext cx="815382" cy="8153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 rot="2700000">
            <a:off x="11690647" y="-407691"/>
            <a:ext cx="815382" cy="8153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25913"/>
      </p:ext>
    </p:extLst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545" y="1727200"/>
            <a:ext cx="6479429" cy="432117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345313" y="1727200"/>
            <a:ext cx="4320480" cy="432117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2" name="Rectangle 11"/>
          <p:cNvSpPr/>
          <p:nvPr userDrawn="1"/>
        </p:nvSpPr>
        <p:spPr>
          <a:xfrm rot="2700000">
            <a:off x="-407690" y="6504285"/>
            <a:ext cx="815382" cy="8153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 rot="2700000">
            <a:off x="11690647" y="-407691"/>
            <a:ext cx="815382" cy="8153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245708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Picture 4" descr="tsv-logo-pysty-white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075" y="431651"/>
            <a:ext cx="1728190" cy="99605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727200" y="1727795"/>
            <a:ext cx="8642350" cy="2232249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727200" y="4104059"/>
            <a:ext cx="8642350" cy="1584772"/>
          </a:xfrm>
        </p:spPr>
        <p:txBody>
          <a:bodyPr/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3092166"/>
      </p:ext>
    </p:extLst>
  </p:cSld>
  <p:clrMapOvr>
    <a:masterClrMapping/>
  </p:clrMapOvr>
  <p:transition spd="med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32545" y="863601"/>
            <a:ext cx="11233248" cy="5184775"/>
          </a:xfrm>
          <a:solidFill>
            <a:schemeClr val="tx1">
              <a:lumMod val="20000"/>
              <a:lumOff val="80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Rectangle 6"/>
          <p:cNvSpPr/>
          <p:nvPr userDrawn="1"/>
        </p:nvSpPr>
        <p:spPr>
          <a:xfrm rot="2700000">
            <a:off x="-407690" y="6504285"/>
            <a:ext cx="815382" cy="8153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2700000">
            <a:off x="11690647" y="-407691"/>
            <a:ext cx="815382" cy="8153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139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igh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504362" y="360363"/>
            <a:ext cx="1728787" cy="143296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CCD0BAD9-1B0A-488D-B593-6527745204A7}" type="datetime3">
              <a:rPr lang="en-US" smtClean="0"/>
              <a:pPr/>
              <a:t>26 April 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2545" y="360363"/>
            <a:ext cx="9071817" cy="143296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33149" y="360363"/>
            <a:ext cx="432643" cy="143296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098337" cy="6911975"/>
          </a:xfrm>
          <a:solidFill>
            <a:schemeClr val="tx1">
              <a:lumMod val="20000"/>
              <a:lumOff val="80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87" y="1720750"/>
            <a:ext cx="5186262" cy="1743276"/>
          </a:xfrm>
          <a:solidFill>
            <a:schemeClr val="bg1"/>
          </a:solidFill>
        </p:spPr>
        <p:txBody>
          <a:bodyPr wrap="square" lIns="360000" tIns="324000" rIns="360000" bIns="324000" anchor="b" anchorCtr="0">
            <a:spAutoFit/>
          </a:bodyPr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50231933"/>
      </p:ext>
    </p:extLst>
  </p:cSld>
  <p:clrMapOvr>
    <a:masterClrMapping/>
  </p:clrMapOvr>
  <p:transition spd="med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Rectangle 10"/>
          <p:cNvSpPr/>
          <p:nvPr userDrawn="1"/>
        </p:nvSpPr>
        <p:spPr>
          <a:xfrm rot="2700000">
            <a:off x="-407690" y="6504285"/>
            <a:ext cx="815382" cy="8153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rot="2700000">
            <a:off x="11690647" y="-407691"/>
            <a:ext cx="815382" cy="8153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258602"/>
      </p:ext>
    </p:extLst>
  </p:cSld>
  <p:clrMapOvr>
    <a:masterClrMapping/>
  </p:clrMapOvr>
  <p:transition spd="med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Rectangle 8"/>
          <p:cNvSpPr/>
          <p:nvPr userDrawn="1"/>
        </p:nvSpPr>
        <p:spPr>
          <a:xfrm rot="2700000">
            <a:off x="-407690" y="6504285"/>
            <a:ext cx="815382" cy="8153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rot="2700000">
            <a:off x="11690647" y="-407691"/>
            <a:ext cx="815382" cy="8153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41542"/>
      </p:ext>
    </p:extLst>
  </p:cSld>
  <p:clrMapOvr>
    <a:masterClrMapping/>
  </p:clrMapOvr>
  <p:transition spd="med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sh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32545" y="1151731"/>
            <a:ext cx="11233248" cy="4896644"/>
          </a:xfrm>
        </p:spPr>
        <p:txBody>
          <a:bodyPr/>
          <a:lstStyle>
            <a:lvl1pPr marL="266700" indent="-266700">
              <a:spcAft>
                <a:spcPts val="200"/>
              </a:spcAft>
              <a:defRPr sz="1400"/>
            </a:lvl1pPr>
            <a:lvl2pPr marL="539750" indent="-273050">
              <a:spcAft>
                <a:spcPts val="200"/>
              </a:spcAft>
              <a:defRPr sz="1200"/>
            </a:lvl2pPr>
            <a:lvl3pPr marL="806450" indent="-266700">
              <a:spcAft>
                <a:spcPts val="200"/>
              </a:spcAft>
              <a:defRPr sz="1100"/>
            </a:lvl3pPr>
            <a:lvl4pPr marL="1071563" indent="-265113">
              <a:spcAft>
                <a:spcPts val="200"/>
              </a:spcAft>
              <a:defRPr sz="1050"/>
            </a:lvl4pPr>
            <a:lvl5pPr marL="1346200" indent="-274638">
              <a:spcAft>
                <a:spcPts val="200"/>
              </a:spcAft>
              <a:defRPr sz="105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35389" y="360363"/>
            <a:ext cx="11230404" cy="360016"/>
          </a:xfrm>
        </p:spPr>
        <p:txBody>
          <a:bodyPr anchor="t" anchorCtr="0"/>
          <a:lstStyle>
            <a:lvl1pPr>
              <a:lnSpc>
                <a:spcPct val="100000"/>
              </a:lnSpc>
              <a:defRPr sz="1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34975" y="719683"/>
            <a:ext cx="11230818" cy="288032"/>
          </a:xfr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799" y="6048375"/>
            <a:ext cx="11233994" cy="359939"/>
          </a:xfrm>
        </p:spPr>
        <p:txBody>
          <a:bodyPr/>
          <a:lstStyle>
            <a:lvl1pPr marL="0" indent="0" algn="l">
              <a:spcAft>
                <a:spcPts val="0"/>
              </a:spcAft>
              <a:buFontTx/>
              <a:buNone/>
              <a:defRPr sz="8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4" name="Rectangle 13"/>
          <p:cNvSpPr/>
          <p:nvPr userDrawn="1"/>
        </p:nvSpPr>
        <p:spPr>
          <a:xfrm rot="2700000">
            <a:off x="-407690" y="6504285"/>
            <a:ext cx="815382" cy="8153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 rot="2700000">
            <a:off x="11690647" y="-407691"/>
            <a:ext cx="815382" cy="8153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438218"/>
      </p:ext>
    </p:extLst>
  </p:cSld>
  <p:clrMapOvr>
    <a:masterClrMapping/>
  </p:clrMapOvr>
  <p:transition spd="med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.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727200" y="4968155"/>
            <a:ext cx="8642350" cy="1080223"/>
          </a:xfrm>
        </p:spPr>
        <p:txBody>
          <a:bodyPr anchor="b"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  <a:lvl2pPr marL="357187" indent="0" algn="ctr">
              <a:buFontTx/>
              <a:buNone/>
              <a:defRPr sz="1800"/>
            </a:lvl2pPr>
            <a:lvl3pPr marL="714375" indent="0" algn="ctr">
              <a:buFontTx/>
              <a:buNone/>
              <a:defRPr sz="1600"/>
            </a:lvl3pPr>
            <a:lvl4pPr marL="1071562" indent="0" algn="ctr">
              <a:buFontTx/>
              <a:buNone/>
              <a:defRPr sz="1400"/>
            </a:lvl4pPr>
            <a:lvl5pPr marL="1438275" indent="0" algn="ctr">
              <a:buFontTx/>
              <a:buNone/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Picture 4" descr="tsv-logo-pysty-white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970" y="2418434"/>
            <a:ext cx="3600400" cy="2075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956454"/>
      </p:ext>
    </p:extLst>
  </p:cSld>
  <p:clrMapOvr>
    <a:masterClrMapping/>
  </p:clrMapOvr>
  <p:transition spd="med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hank you.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727200" y="4968155"/>
            <a:ext cx="8642350" cy="1080223"/>
          </a:xfrm>
        </p:spPr>
        <p:txBody>
          <a:bodyPr anchor="b"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  <a:lvl2pPr marL="357187" indent="0" algn="ctr">
              <a:buFontTx/>
              <a:buNone/>
              <a:defRPr sz="1800"/>
            </a:lvl2pPr>
            <a:lvl3pPr marL="714375" indent="0" algn="ctr">
              <a:buFontTx/>
              <a:buNone/>
              <a:defRPr sz="1600"/>
            </a:lvl3pPr>
            <a:lvl4pPr marL="1071562" indent="0" algn="ctr">
              <a:buFontTx/>
              <a:buNone/>
              <a:defRPr sz="1400"/>
            </a:lvl4pPr>
            <a:lvl5pPr marL="1438275" indent="0" algn="ctr">
              <a:buFontTx/>
              <a:buNone/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Picture 4" descr="tsv-logo-pysty-white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970" y="2418434"/>
            <a:ext cx="3600400" cy="2075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16660"/>
      </p:ext>
    </p:extLst>
  </p:cSld>
  <p:clrMapOvr>
    <a:masterClrMapping/>
  </p:clrMapOvr>
  <p:transition spd="med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hank you.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727200" y="4968155"/>
            <a:ext cx="8642350" cy="1080223"/>
          </a:xfrm>
        </p:spPr>
        <p:txBody>
          <a:bodyPr anchor="b"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  <a:lvl2pPr marL="357187" indent="0" algn="ctr">
              <a:buFontTx/>
              <a:buNone/>
              <a:defRPr sz="1800"/>
            </a:lvl2pPr>
            <a:lvl3pPr marL="714375" indent="0" algn="ctr">
              <a:buFontTx/>
              <a:buNone/>
              <a:defRPr sz="1600"/>
            </a:lvl3pPr>
            <a:lvl4pPr marL="1071562" indent="0" algn="ctr">
              <a:buFontTx/>
              <a:buNone/>
              <a:defRPr sz="1400"/>
            </a:lvl4pPr>
            <a:lvl5pPr marL="1438275" indent="0" algn="ctr">
              <a:buFontTx/>
              <a:buNone/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Picture 4" descr="tsv-logo-pysty-white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970" y="2418434"/>
            <a:ext cx="3600400" cy="2075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068621"/>
      </p:ext>
    </p:extLst>
  </p:cSld>
  <p:clrMapOvr>
    <a:masterClrMapping/>
  </p:clrMapOvr>
  <p:transition spd="med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hank you.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727200" y="4968155"/>
            <a:ext cx="8642350" cy="1080223"/>
          </a:xfrm>
        </p:spPr>
        <p:txBody>
          <a:bodyPr anchor="b"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  <a:lvl2pPr marL="357187" indent="0" algn="ctr">
              <a:buFontTx/>
              <a:buNone/>
              <a:defRPr sz="1800"/>
            </a:lvl2pPr>
            <a:lvl3pPr marL="714375" indent="0" algn="ctr">
              <a:buFontTx/>
              <a:buNone/>
              <a:defRPr sz="1600"/>
            </a:lvl3pPr>
            <a:lvl4pPr marL="1071562" indent="0" algn="ctr">
              <a:buFontTx/>
              <a:buNone/>
              <a:defRPr sz="1400"/>
            </a:lvl4pPr>
            <a:lvl5pPr marL="1438275" indent="0" algn="ctr">
              <a:buFontTx/>
              <a:buNone/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Picture 4" descr="tsv-logo-pysty-white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970" y="2418434"/>
            <a:ext cx="3600400" cy="2075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38304"/>
      </p:ext>
    </p:extLst>
  </p:cSld>
  <p:clrMapOvr>
    <a:masterClrMapping/>
  </p:clrMapOvr>
  <p:transition spd="med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hank you.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727200" y="4968155"/>
            <a:ext cx="8642350" cy="1080223"/>
          </a:xfrm>
        </p:spPr>
        <p:txBody>
          <a:bodyPr anchor="b"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  <a:lvl2pPr marL="357187" indent="0" algn="ctr">
              <a:buFontTx/>
              <a:buNone/>
              <a:defRPr sz="1800"/>
            </a:lvl2pPr>
            <a:lvl3pPr marL="714375" indent="0" algn="ctr">
              <a:buFontTx/>
              <a:buNone/>
              <a:defRPr sz="1600"/>
            </a:lvl3pPr>
            <a:lvl4pPr marL="1071562" indent="0" algn="ctr">
              <a:buFontTx/>
              <a:buNone/>
              <a:defRPr sz="1400"/>
            </a:lvl4pPr>
            <a:lvl5pPr marL="1438275" indent="0" algn="ctr">
              <a:buFontTx/>
              <a:buNone/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Picture 4" descr="tsv-logo-pysty-white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970" y="2418434"/>
            <a:ext cx="3600400" cy="2075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367161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Picture 4" descr="tsv-logo-pysty-white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075" y="431651"/>
            <a:ext cx="1728190" cy="99605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727200" y="1727795"/>
            <a:ext cx="8642350" cy="2232249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727200" y="4104059"/>
            <a:ext cx="8642350" cy="1584772"/>
          </a:xfrm>
        </p:spPr>
        <p:txBody>
          <a:bodyPr/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87420135"/>
      </p:ext>
    </p:extLst>
  </p:cSld>
  <p:clrMapOvr>
    <a:masterClrMapping/>
  </p:clrMapOvr>
  <p:transition spd="med"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hank you.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727200" y="4968155"/>
            <a:ext cx="8642350" cy="1080223"/>
          </a:xfrm>
        </p:spPr>
        <p:txBody>
          <a:bodyPr anchor="b"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  <a:lvl2pPr marL="357187" indent="0" algn="ctr">
              <a:buFontTx/>
              <a:buNone/>
              <a:defRPr sz="1800"/>
            </a:lvl2pPr>
            <a:lvl3pPr marL="714375" indent="0" algn="ctr">
              <a:buFontTx/>
              <a:buNone/>
              <a:defRPr sz="1600"/>
            </a:lvl3pPr>
            <a:lvl4pPr marL="1071562" indent="0" algn="ctr">
              <a:buFontTx/>
              <a:buNone/>
              <a:defRPr sz="1400"/>
            </a:lvl4pPr>
            <a:lvl5pPr marL="1438275" indent="0" algn="ctr">
              <a:buFontTx/>
              <a:buNone/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Picture 4" descr="tsv-logo-pysty-white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970" y="2418434"/>
            <a:ext cx="3600400" cy="2075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754749"/>
      </p:ext>
    </p:extLst>
  </p:cSld>
  <p:clrMapOvr>
    <a:masterClrMapping/>
  </p:clrMapOvr>
  <p:transition spd="med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hank you.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727200" y="4968155"/>
            <a:ext cx="8642350" cy="1080223"/>
          </a:xfrm>
        </p:spPr>
        <p:txBody>
          <a:bodyPr anchor="b"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  <a:lvl2pPr marL="357187" indent="0" algn="ctr">
              <a:buFontTx/>
              <a:buNone/>
              <a:defRPr sz="1800"/>
            </a:lvl2pPr>
            <a:lvl3pPr marL="714375" indent="0" algn="ctr">
              <a:buFontTx/>
              <a:buNone/>
              <a:defRPr sz="1600"/>
            </a:lvl3pPr>
            <a:lvl4pPr marL="1071562" indent="0" algn="ctr">
              <a:buFontTx/>
              <a:buNone/>
              <a:defRPr sz="1400"/>
            </a:lvl4pPr>
            <a:lvl5pPr marL="1438275" indent="0" algn="ctr">
              <a:buFontTx/>
              <a:buNone/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Picture 4" descr="tsv-logo-pysty-white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970" y="2418434"/>
            <a:ext cx="3600400" cy="2075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234754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Picture 4" descr="tsv-logo-pysty-white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075" y="431651"/>
            <a:ext cx="1728190" cy="99605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727200" y="1727795"/>
            <a:ext cx="8642350" cy="2232249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727200" y="4104059"/>
            <a:ext cx="8642350" cy="1584772"/>
          </a:xfrm>
        </p:spPr>
        <p:txBody>
          <a:bodyPr/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93597148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Picture 4" descr="tsv-logo-pysty-white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075" y="431651"/>
            <a:ext cx="1728190" cy="99605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727200" y="1727795"/>
            <a:ext cx="8642350" cy="2232249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727200" y="4104059"/>
            <a:ext cx="8642350" cy="1584772"/>
          </a:xfrm>
        </p:spPr>
        <p:txBody>
          <a:bodyPr/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561553810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Picture 4" descr="tsv-logo-pysty-white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075" y="431651"/>
            <a:ext cx="1728190" cy="99605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727200" y="1727795"/>
            <a:ext cx="8642350" cy="2232249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727200" y="4104059"/>
            <a:ext cx="8642350" cy="1584772"/>
          </a:xfrm>
        </p:spPr>
        <p:txBody>
          <a:bodyPr/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05114500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Picture 4" descr="tsv-logo-pysty-white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075" y="431651"/>
            <a:ext cx="1728190" cy="99605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727200" y="1727795"/>
            <a:ext cx="8642350" cy="2232249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727200" y="4104059"/>
            <a:ext cx="8642350" cy="1584772"/>
          </a:xfrm>
        </p:spPr>
        <p:txBody>
          <a:bodyPr/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1396829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/ Divid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 rot="2700000">
            <a:off x="3672905" y="1031860"/>
            <a:ext cx="4824536" cy="482453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53" name="Footer Placeholder 6"/>
          <p:cNvSpPr txBox="1">
            <a:spLocks/>
          </p:cNvSpPr>
          <p:nvPr userDrawn="1"/>
        </p:nvSpPr>
        <p:spPr>
          <a:xfrm>
            <a:off x="432545" y="6408315"/>
            <a:ext cx="9071817" cy="143296"/>
          </a:xfrm>
          <a:prstGeom prst="rect">
            <a:avLst/>
          </a:prstGeom>
        </p:spPr>
        <p:txBody>
          <a:bodyPr vert="horz" lIns="36000" tIns="36000" rIns="36000" bIns="36000" rtlCol="0" anchor="ctr" anchorCtr="0"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900" kern="1200" spc="-4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>
                <a:noFill/>
              </a:rPr>
              <a:t>Presentation name</a:t>
            </a:r>
            <a:endParaRPr lang="fi-FI" dirty="0">
              <a:noFill/>
            </a:endParaRPr>
          </a:p>
        </p:txBody>
      </p:sp>
      <p:sp>
        <p:nvSpPr>
          <p:cNvPr id="9" name="Rectangle 8"/>
          <p:cNvSpPr/>
          <p:nvPr userDrawn="1"/>
        </p:nvSpPr>
        <p:spPr>
          <a:xfrm rot="2700000">
            <a:off x="1663077" y="2385634"/>
            <a:ext cx="2116992" cy="2116992"/>
          </a:xfrm>
          <a:prstGeom prst="rect">
            <a:avLst/>
          </a:prstGeom>
          <a:solidFill>
            <a:schemeClr val="bg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rot="2700000">
            <a:off x="8318269" y="2385634"/>
            <a:ext cx="2116992" cy="2116992"/>
          </a:xfrm>
          <a:prstGeom prst="rect">
            <a:avLst/>
          </a:prstGeom>
          <a:solidFill>
            <a:schemeClr val="bg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727200" y="1223739"/>
            <a:ext cx="8642350" cy="2232249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3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727200" y="3600003"/>
            <a:ext cx="8642350" cy="1584772"/>
          </a:xfrm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055469090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image" Target="../media/image1.emf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546" y="360363"/>
            <a:ext cx="11233248" cy="1066520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Autofit/>
          </a:bodyPr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545" y="1727200"/>
            <a:ext cx="10441160" cy="4321175"/>
          </a:xfrm>
          <a:prstGeom prst="rect">
            <a:avLst/>
          </a:prstGeom>
        </p:spPr>
        <p:txBody>
          <a:bodyPr vert="horz" lIns="36000" tIns="36000" rIns="36000" bIns="36000" rtlCol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2"/>
          </p:nvPr>
        </p:nvSpPr>
        <p:spPr>
          <a:xfrm>
            <a:off x="860485" y="6480323"/>
            <a:ext cx="1299954" cy="144016"/>
          </a:xfrm>
          <a:prstGeom prst="rect">
            <a:avLst/>
          </a:prstGeom>
        </p:spPr>
        <p:txBody>
          <a:bodyPr vert="horz" lIns="36000" tIns="36000" rIns="36000" bIns="36000" rtlCol="0" anchor="ctr" anchorCtr="0">
            <a:noAutofit/>
          </a:bodyPr>
          <a:lstStyle>
            <a:lvl1pPr algn="l">
              <a:defRPr sz="700" spc="-40" baseline="0">
                <a:solidFill>
                  <a:srgbClr val="30123A"/>
                </a:solidFill>
              </a:defRPr>
            </a:lvl1pPr>
          </a:lstStyle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60439" y="6480323"/>
            <a:ext cx="6480324" cy="144016"/>
          </a:xfrm>
          <a:prstGeom prst="rect">
            <a:avLst/>
          </a:prstGeom>
        </p:spPr>
        <p:txBody>
          <a:bodyPr vert="horz" lIns="36000" tIns="36000" rIns="36000" bIns="36000" rtlCol="0" anchor="ctr" anchorCtr="0">
            <a:noAutofit/>
          </a:bodyPr>
          <a:lstStyle>
            <a:lvl1pPr algn="l">
              <a:defRPr sz="700" spc="-40" baseline="0">
                <a:solidFill>
                  <a:srgbClr val="30123A"/>
                </a:solidFill>
              </a:defRPr>
            </a:lvl1pPr>
          </a:lstStyle>
          <a:p>
            <a:r>
              <a:rPr lang="fi-FI" dirty="0"/>
              <a:t>Presentation name</a:t>
            </a:r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1800" y="6481043"/>
            <a:ext cx="428212" cy="143296"/>
          </a:xfrm>
          <a:prstGeom prst="rect">
            <a:avLst/>
          </a:prstGeom>
        </p:spPr>
        <p:txBody>
          <a:bodyPr vert="horz" lIns="36000" tIns="36000" rIns="36000" bIns="36000" rtlCol="0" anchor="ctr" anchorCtr="0">
            <a:noAutofit/>
          </a:bodyPr>
          <a:lstStyle>
            <a:lvl1pPr algn="l">
              <a:defRPr sz="700" spc="-40" baseline="0">
                <a:solidFill>
                  <a:srgbClr val="30123A"/>
                </a:solidFill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4" name="Picture 3" descr="tsv-logo.emf"/>
          <p:cNvPicPr>
            <a:picLocks noChangeAspect="1"/>
          </p:cNvPicPr>
          <p:nvPr/>
        </p:nvPicPr>
        <p:blipFill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93" y="6336307"/>
            <a:ext cx="1758020" cy="345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94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5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649" r:id="rId9"/>
    <p:sldLayoutId id="2147483864" r:id="rId10"/>
    <p:sldLayoutId id="2147483885" r:id="rId11"/>
    <p:sldLayoutId id="2147483879" r:id="rId12"/>
    <p:sldLayoutId id="2147483886" r:id="rId13"/>
    <p:sldLayoutId id="2147483880" r:id="rId14"/>
    <p:sldLayoutId id="2147483887" r:id="rId15"/>
    <p:sldLayoutId id="2147483881" r:id="rId16"/>
    <p:sldLayoutId id="2147483888" r:id="rId17"/>
    <p:sldLayoutId id="2147483882" r:id="rId18"/>
    <p:sldLayoutId id="2147483889" r:id="rId19"/>
    <p:sldLayoutId id="2147483883" r:id="rId20"/>
    <p:sldLayoutId id="2147483890" r:id="rId21"/>
    <p:sldLayoutId id="2147483884" r:id="rId22"/>
    <p:sldLayoutId id="2147483891" r:id="rId23"/>
    <p:sldLayoutId id="2147483650" r:id="rId24"/>
    <p:sldLayoutId id="2147483659" r:id="rId25"/>
    <p:sldLayoutId id="2147483652" r:id="rId26"/>
    <p:sldLayoutId id="2147483653" r:id="rId27"/>
    <p:sldLayoutId id="2147483660" r:id="rId28"/>
    <p:sldLayoutId id="2147483662" r:id="rId29"/>
    <p:sldLayoutId id="2147483665" r:id="rId30"/>
    <p:sldLayoutId id="2147483723" r:id="rId31"/>
    <p:sldLayoutId id="2147483654" r:id="rId32"/>
    <p:sldLayoutId id="2147483655" r:id="rId33"/>
    <p:sldLayoutId id="2147483791" r:id="rId34"/>
    <p:sldLayoutId id="2147483664" r:id="rId35"/>
    <p:sldLayoutId id="2147483867" r:id="rId36"/>
    <p:sldLayoutId id="2147483868" r:id="rId37"/>
    <p:sldLayoutId id="2147483869" r:id="rId38"/>
    <p:sldLayoutId id="2147483870" r:id="rId39"/>
    <p:sldLayoutId id="2147483871" r:id="rId40"/>
    <p:sldLayoutId id="2147483872" r:id="rId41"/>
  </p:sldLayoutIdLst>
  <p:transition spd="med">
    <p:fade/>
  </p:transition>
  <p:hf hdr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000" b="1" kern="1200" spc="-4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spcBef>
          <a:spcPts val="0"/>
        </a:spcBef>
        <a:spcAft>
          <a:spcPts val="600"/>
        </a:spcAft>
        <a:buFont typeface="Wingdings" pitchFamily="2" charset="2"/>
        <a:buChar char="§"/>
        <a:defRPr sz="2000" kern="1200" spc="-40" baseline="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188" algn="l" defTabSz="914400" rtl="0" eaLnBrk="1" latinLnBrk="0" hangingPunct="1">
        <a:spcBef>
          <a:spcPts val="0"/>
        </a:spcBef>
        <a:spcAft>
          <a:spcPts val="600"/>
        </a:spcAft>
        <a:buFont typeface="Arial" pitchFamily="34" charset="0"/>
        <a:buChar char="–"/>
        <a:defRPr sz="1800" kern="1200" spc="-40" baseline="0">
          <a:solidFill>
            <a:schemeClr val="tx1"/>
          </a:solidFill>
          <a:latin typeface="+mn-lt"/>
          <a:ea typeface="+mn-ea"/>
          <a:cs typeface="+mn-cs"/>
        </a:defRPr>
      </a:lvl2pPr>
      <a:lvl3pPr marL="1071563" indent="-357188" algn="l" defTabSz="914400" rtl="0" eaLnBrk="1" latinLnBrk="0" hangingPunct="1">
        <a:spcBef>
          <a:spcPts val="0"/>
        </a:spcBef>
        <a:spcAft>
          <a:spcPts val="600"/>
        </a:spcAft>
        <a:buFont typeface="Wingdings" pitchFamily="2" charset="2"/>
        <a:buChar char="§"/>
        <a:defRPr sz="1600" kern="1200" spc="-40" baseline="0">
          <a:solidFill>
            <a:schemeClr val="tx1"/>
          </a:solidFill>
          <a:latin typeface="+mn-lt"/>
          <a:ea typeface="+mn-ea"/>
          <a:cs typeface="+mn-cs"/>
        </a:defRPr>
      </a:lvl3pPr>
      <a:lvl4pPr marL="1438275" indent="-366713" algn="l" defTabSz="914400" rtl="0" eaLnBrk="1" latinLnBrk="0" hangingPunct="1">
        <a:spcBef>
          <a:spcPts val="0"/>
        </a:spcBef>
        <a:spcAft>
          <a:spcPts val="600"/>
        </a:spcAft>
        <a:buFont typeface="Arial" pitchFamily="34" charset="0"/>
        <a:buChar char="–"/>
        <a:defRPr sz="1400" kern="1200" spc="-40" baseline="0">
          <a:solidFill>
            <a:schemeClr val="tx1"/>
          </a:solidFill>
          <a:latin typeface="+mn-lt"/>
          <a:ea typeface="+mn-ea"/>
          <a:cs typeface="+mn-cs"/>
        </a:defRPr>
      </a:lvl4pPr>
      <a:lvl5pPr marL="1795463" indent="-357188" algn="l" defTabSz="914400" rtl="0" eaLnBrk="1" latinLnBrk="0" hangingPunct="1">
        <a:spcBef>
          <a:spcPts val="0"/>
        </a:spcBef>
        <a:spcAft>
          <a:spcPts val="600"/>
        </a:spcAft>
        <a:buFont typeface="Wingdings" pitchFamily="2" charset="2"/>
        <a:buChar char="§"/>
        <a:defRPr sz="1400" kern="1200" spc="-4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1</a:t>
            </a:fld>
            <a:endParaRPr lang="fi-FI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18738" y="1943819"/>
            <a:ext cx="9290521" cy="2520281"/>
          </a:xfrm>
        </p:spPr>
        <p:txBody>
          <a:bodyPr/>
          <a:lstStyle/>
          <a:p>
            <a:r>
              <a:rPr lang="fi-FI" sz="4800" dirty="0"/>
              <a:t>Vastuullisen tutkijanarvioinnin ohjausryhmä &amp; työryhmä </a:t>
            </a:r>
            <a:br>
              <a:rPr lang="fi-FI" sz="4800" dirty="0"/>
            </a:br>
            <a:endParaRPr lang="en-US" sz="4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sz="2800" dirty="0"/>
              <a:t>Vastuullisen arvioinnin päivä / Anna-Kaisa Hyrkkänen 20.4.2023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838257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5AEC39-1DF8-C4B5-1AD9-8460693C8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546" y="360363"/>
            <a:ext cx="11233248" cy="647352"/>
          </a:xfrm>
        </p:spPr>
        <p:txBody>
          <a:bodyPr/>
          <a:lstStyle/>
          <a:p>
            <a:r>
              <a:rPr lang="fi-FI" dirty="0"/>
              <a:t>Vastuullisen tutkijanarvioinnin ohjausryhmä &amp; työryhmä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29AEDCE-E30B-5842-F704-ACEB6A311B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8529" y="1047576"/>
            <a:ext cx="5904656" cy="5832252"/>
          </a:xfrm>
        </p:spPr>
        <p:txBody>
          <a:bodyPr/>
          <a:lstStyle/>
          <a:p>
            <a:r>
              <a:rPr lang="fi-FI" sz="1700" dirty="0"/>
              <a:t>Keväällä 2020 julkaistiin Tutkijanarvioinnin hyvät käytännöt -   tutkijanarvioinnin kansallinen suositus</a:t>
            </a:r>
          </a:p>
          <a:p>
            <a:r>
              <a:rPr lang="fi-FI" sz="1700" dirty="0"/>
              <a:t>TSV:n hallitus nimesi vuonna 2021 Vastuullisen tutkijanarvioinnin ohjausryhmän, jonka tehtävä on arvioida kansallisen suosituksen päivitystarpeet, sekä seurata ja edistää toimeenpanosuunnitelman toteutumista.</a:t>
            </a:r>
          </a:p>
          <a:p>
            <a:r>
              <a:rPr lang="fi-FI" sz="1700" dirty="0"/>
              <a:t>Ohjausryhmä nimetty vuosille 2021-2024 ja sen puheenjohtajana toimii Ulla-Maija Forsberg</a:t>
            </a:r>
          </a:p>
          <a:p>
            <a:r>
              <a:rPr lang="fi-FI" sz="1700" dirty="0"/>
              <a:t>TSV lisäksi ohjausryhmässä ovat edustettuna </a:t>
            </a:r>
            <a:r>
              <a:rPr lang="fi-FI" sz="1700" dirty="0" err="1"/>
              <a:t>Arene</a:t>
            </a:r>
            <a:r>
              <a:rPr lang="fi-FI" sz="1700" dirty="0"/>
              <a:t>, CSC, Finn-ARMA, FUN, Kansalliskirjasto, Luke, Nuorten tiedeakatemia, Opetus- ja kulttuuriministeriö, Professoriliitto, Sivistystyönantajien liitto, Säätiöiden ja rahastojen neuvottelukunta, Suomen Akatemia, Suomen dosenttiliitto, TENK, Tieteentekijöiden liitto, TJNK, </a:t>
            </a:r>
            <a:r>
              <a:rPr lang="fi-FI" sz="1700" dirty="0" err="1"/>
              <a:t>Tulanet</a:t>
            </a:r>
            <a:r>
              <a:rPr lang="fi-FI" sz="1700" dirty="0"/>
              <a:t> ja </a:t>
            </a:r>
            <a:r>
              <a:rPr lang="fi-FI" sz="1700" dirty="0" err="1"/>
              <a:t>Unifi</a:t>
            </a:r>
            <a:r>
              <a:rPr lang="fi-FI" sz="1700" dirty="0"/>
              <a:t>.</a:t>
            </a:r>
          </a:p>
          <a:p>
            <a:r>
              <a:rPr lang="fi-FI" sz="1700" dirty="0"/>
              <a:t>Kansallisen arviointimatriisin (FIN-CAM), portfoliomallin, sekä vastuullisen arvioinnin koulutuksen kehittämistä varten perustettiin keväällä 2022 työryhmä, johon kuluvat TSV:n sihteeristön lisäksi Laura Niemi, Maria Pietilä, Laura Himanen, Miki Kallio ja Joonas Nikkanen.</a:t>
            </a:r>
          </a:p>
          <a:p>
            <a:endParaRPr lang="fi-FI" sz="1700" dirty="0"/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9BE1B96-C061-EF10-3617-94EBE1FA45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25232" y="1240665"/>
            <a:ext cx="5040560" cy="5095642"/>
          </a:xfrm>
        </p:spPr>
        <p:txBody>
          <a:bodyPr/>
          <a:lstStyle/>
          <a:p>
            <a:pPr marL="0" indent="0">
              <a:buNone/>
            </a:pPr>
            <a:r>
              <a:rPr lang="fi-FI" dirty="0"/>
              <a:t>Tutkijanarvioinnin kansallinen suositus: toimeenpanosuunnitelma</a:t>
            </a:r>
          </a:p>
          <a:p>
            <a:pPr marL="0" indent="0">
              <a:buNone/>
            </a:pPr>
            <a:r>
              <a:rPr lang="fi-FI" sz="1600" dirty="0"/>
              <a:t>1. Kypsyystaso selvitys vastuullisesta arvioinnista organisaatioille</a:t>
            </a:r>
          </a:p>
          <a:p>
            <a:pPr marL="0" indent="0">
              <a:buNone/>
            </a:pPr>
            <a:r>
              <a:rPr lang="fi-FI" sz="1600" dirty="0"/>
              <a:t>2. Tutkimusorganisaatiot ja rahoittajat luovat omat ohjeet vastuullisen tutkijanarvioinnin suositusten toimeenpanemiseksi</a:t>
            </a:r>
          </a:p>
          <a:p>
            <a:pPr marL="0" indent="0">
              <a:buNone/>
            </a:pPr>
            <a:r>
              <a:rPr lang="fi-FI" sz="1600" dirty="0"/>
              <a:t>3. Portfoliomallin ja –portaalin kehittäminen yhteensopivasti TENKin tutkijan ansioluettelomallin kanssa</a:t>
            </a:r>
          </a:p>
          <a:p>
            <a:pPr marL="0" indent="0">
              <a:buNone/>
            </a:pPr>
            <a:r>
              <a:rPr lang="fi-FI" sz="1600" dirty="0"/>
              <a:t>4. Tietopohjan kehittäminen monimuotoisen tutkimuksen arvioinnin tueksi.</a:t>
            </a:r>
          </a:p>
          <a:p>
            <a:pPr marL="0" indent="0">
              <a:buNone/>
            </a:pPr>
            <a:r>
              <a:rPr lang="fi-FI" sz="1600" dirty="0"/>
              <a:t>5. Koulutuksen kehittäminen vastuulliseen arviointiin.</a:t>
            </a:r>
          </a:p>
          <a:p>
            <a:pPr marL="0" indent="0">
              <a:buNone/>
            </a:pPr>
            <a:r>
              <a:rPr lang="fi-FI" sz="1600" dirty="0"/>
              <a:t>6. Asiantuntija-arvioinnin arvostus ja tarvittavat resurssit arviointityölle.</a:t>
            </a:r>
          </a:p>
          <a:p>
            <a:pPr marL="0" indent="0">
              <a:buNone/>
            </a:pPr>
            <a:r>
              <a:rPr lang="fi-FI" sz="1600" dirty="0"/>
              <a:t>7. Ohjausryhmä vastaamaan suosituksen päivittämisestä ja seurannasta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E13A2AA-732F-3A66-E6CB-7CD25F679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E2B5ABF-1D0F-94D1-2F57-3E9740C98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78A3F95-D82F-AA01-A5D4-9DEDF069F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2</a:t>
            </a:fld>
            <a:endParaRPr lang="fi-FI" dirty="0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09055E53-D9DA-278C-A94B-820FCB905428}"/>
              </a:ext>
            </a:extLst>
          </p:cNvPr>
          <p:cNvSpPr/>
          <p:nvPr/>
        </p:nvSpPr>
        <p:spPr>
          <a:xfrm>
            <a:off x="6481217" y="1240664"/>
            <a:ext cx="5184575" cy="5095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6265328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B1D29437-6352-AF06-BF27-290763482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545" y="1583780"/>
            <a:ext cx="10441160" cy="4464596"/>
          </a:xfrm>
        </p:spPr>
        <p:txBody>
          <a:bodyPr/>
          <a:lstStyle/>
          <a:p>
            <a:r>
              <a:rPr lang="fi-FI" dirty="0"/>
              <a:t>FIN-CAM: tutkijanarvioinnin laadullisten ja määrällisten kriteerien matriisi, joka huomioi tutkimustoiminnan monimuotoisuuden, avoimen tieteen ansiot sekä uravaiheiden, urapolkujen ja tieteenalojen erot.</a:t>
            </a:r>
          </a:p>
          <a:p>
            <a:r>
              <a:rPr lang="fi-FI" dirty="0" err="1"/>
              <a:t>CoARA</a:t>
            </a:r>
            <a:r>
              <a:rPr lang="fi-FI" dirty="0"/>
              <a:t> kansallisen koordinaation suunnittelu</a:t>
            </a:r>
          </a:p>
          <a:p>
            <a:r>
              <a:rPr lang="fi-FI" dirty="0"/>
              <a:t>Vastuullisen arvioinnin päivät (20.4)</a:t>
            </a:r>
          </a:p>
          <a:p>
            <a:r>
              <a:rPr lang="fi-FI" dirty="0"/>
              <a:t>Koulutussuunnitelma vastuulliseen arviointiin</a:t>
            </a:r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52A91E0C-3E6A-81AF-662B-0142B2C19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546" y="360363"/>
            <a:ext cx="11233248" cy="935384"/>
          </a:xfrm>
        </p:spPr>
        <p:txBody>
          <a:bodyPr/>
          <a:lstStyle/>
          <a:p>
            <a:r>
              <a:rPr lang="fi-FI" dirty="0"/>
              <a:t>Agenda vuodelle 2023 sisältää kansallisia palveluita tukemaan vastuullista arviointia: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4A4208A-9CB5-F900-988C-7105A702C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ABDFE3B-1696-39B4-10AF-59210CBC5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7812A75-6312-206C-FEC0-9B18078EE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9268489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2DD98495-B0CE-E8B7-01C9-1536A364A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1019767"/>
            <a:ext cx="10945962" cy="5616624"/>
          </a:xfrm>
        </p:spPr>
        <p:txBody>
          <a:bodyPr/>
          <a:lstStyle/>
          <a:p>
            <a:r>
              <a:rPr lang="en-US" sz="1700" dirty="0"/>
              <a:t>Finnish Career Assessment Matrix </a:t>
            </a:r>
            <a:r>
              <a:rPr lang="en-US" sz="1700" dirty="0" err="1"/>
              <a:t>eli</a:t>
            </a:r>
            <a:r>
              <a:rPr lang="en-US" sz="1700" dirty="0"/>
              <a:t> FIN-CAM on </a:t>
            </a:r>
            <a:r>
              <a:rPr lang="fi-FI" sz="1700" dirty="0"/>
              <a:t>tutkijanarvioinnin laadullisten ja määrällisten kriteerien matriisi, joka huomioi tutkimustoiminnan monimuotoisuuden, avoimen tieteen ansiot sekä uravaiheiden, urapolkujen ja tieteenalojen erot </a:t>
            </a:r>
            <a:r>
              <a:rPr lang="fi-FI" sz="1700" dirty="0">
                <a:sym typeface="Wingdings" panose="05000000000000000000" pitchFamily="2" charset="2"/>
              </a:rPr>
              <a:t>nykyistä paremmin</a:t>
            </a:r>
            <a:endParaRPr lang="fi-FI" sz="1700" dirty="0"/>
          </a:p>
          <a:p>
            <a:r>
              <a:rPr lang="fi-FI" sz="1700" dirty="0"/>
              <a:t>Arviointimatriisin tarkoituksena on mahdollistaa akateemisen toiminnan eri osa-alueiden ja tutkijan meriittien kattava tarkastelu erilaisissa arviointitilanteissa. </a:t>
            </a:r>
          </a:p>
          <a:p>
            <a:pPr lvl="1"/>
            <a:r>
              <a:rPr lang="fi-FI" sz="1700" dirty="0"/>
              <a:t>Akateemisen toiminnan osa-alueita ovat esimerkiksi tutkimustyö, opetusansiot, ohjaus- ja johtamiskokemus sekä vuorovaikutus yhteiskunnan kanssa. </a:t>
            </a:r>
          </a:p>
          <a:p>
            <a:pPr lvl="1"/>
            <a:r>
              <a:rPr lang="fi-FI" sz="1700" dirty="0"/>
              <a:t>Arviointitilanteet voivat liittyä tutkijoiden rekrytointiin, uralla etenemiseen ja palkitsemiseen, tai päätettäessä mitä hakemuksia rahoitetaan. </a:t>
            </a:r>
          </a:p>
          <a:p>
            <a:r>
              <a:rPr lang="fi-FI" sz="1700" dirty="0"/>
              <a:t>Suunnittelutyö on alkuvaiheessa ja se tullaan toteuttamaan yhdessä niiden kanssa, joita varten arviointimatriisia tehdään: tutkijat ja tutkimusta tekevät sekä rahoittavat organisaatiot</a:t>
            </a:r>
          </a:p>
          <a:p>
            <a:pPr lvl="1"/>
            <a:r>
              <a:rPr lang="fi-FI" sz="1700" dirty="0"/>
              <a:t>Tutkimusta tekevät ja rahoittavat organisaatiot voivat hyödyntää ja jatkokehittää arviointimatriisia omiin tarpeisiinsa soveltuvaksi</a:t>
            </a:r>
          </a:p>
          <a:p>
            <a:pPr lvl="1"/>
            <a:r>
              <a:rPr lang="fi-FI" sz="1700" dirty="0"/>
              <a:t>Myös arvioinnin kohteena olevalle hyöty matriisista!</a:t>
            </a:r>
          </a:p>
          <a:p>
            <a:pPr lvl="1"/>
            <a:r>
              <a:rPr lang="fi-FI" sz="1700" dirty="0"/>
              <a:t>Tutkijoiden osallistaminen mukaan suunnitteluun: kevään aikana toteutetaan kysely tutkijoille</a:t>
            </a:r>
          </a:p>
          <a:p>
            <a:r>
              <a:rPr lang="fi-FI" sz="1700" dirty="0"/>
              <a:t>Arviointikriteerejä ja indikaattoreita suunniteltaessa huomioidaan ja tehdään yhteistyötä kansallisten tietomalli- ja arkkitehtuurityöryhmien kanssa</a:t>
            </a:r>
          </a:p>
          <a:p>
            <a:endParaRPr lang="fi-FI" sz="1700" dirty="0"/>
          </a:p>
          <a:p>
            <a:endParaRPr lang="fi-FI" sz="1700" dirty="0"/>
          </a:p>
          <a:p>
            <a:endParaRPr lang="fi-FI" dirty="0"/>
          </a:p>
          <a:p>
            <a:pPr lvl="1"/>
            <a:endParaRPr lang="fi-FI" dirty="0"/>
          </a:p>
          <a:p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7F26E1D8-E1C6-97D8-C5B4-CF4D8D355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545" y="287636"/>
            <a:ext cx="11233248" cy="648071"/>
          </a:xfrm>
        </p:spPr>
        <p:txBody>
          <a:bodyPr/>
          <a:lstStyle/>
          <a:p>
            <a:r>
              <a:rPr lang="en-US" dirty="0"/>
              <a:t>FIN-CAM </a:t>
            </a:r>
            <a:r>
              <a:rPr lang="en-US" dirty="0" err="1"/>
              <a:t>eli</a:t>
            </a:r>
            <a:r>
              <a:rPr lang="en-US" dirty="0"/>
              <a:t> Finnish Career Assessment Matrix 1/2 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25E0117-59FB-5945-1AB1-24473C823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5C4E99E-ADBA-4814-C455-43B23963C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527CD55-E5EF-8C01-9094-58D0ABD08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92291771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BD7AD1F3-D9B9-975A-588D-C4C67AD03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545" y="1295748"/>
            <a:ext cx="10441160" cy="4752628"/>
          </a:xfrm>
        </p:spPr>
        <p:txBody>
          <a:bodyPr/>
          <a:lstStyle/>
          <a:p>
            <a:r>
              <a:rPr lang="fi-FI" dirty="0"/>
              <a:t>Suunnittelutyö perustuu Turun yliopistossa ja Oulun yliopistossa tehtyjen tutkimuksen ja tutkijan arvioinnin linjauksiin sekä erityisesti TENKin ansioluettelomalliin.</a:t>
            </a:r>
          </a:p>
          <a:p>
            <a:r>
              <a:rPr lang="fi-FI" dirty="0"/>
              <a:t>Lisäksi huomioidaan keskeisimmät vastuullisen arvioinnin suositukset ja linjaukset sekä kansainväliset arviointiviitekehykset, kuten Euroopan komission asettaman työryhmän valmistelema OS-CAM (Open Science </a:t>
            </a:r>
            <a:r>
              <a:rPr lang="fi-FI" dirty="0" err="1"/>
              <a:t>Career</a:t>
            </a:r>
            <a:r>
              <a:rPr lang="fi-FI" dirty="0"/>
              <a:t> </a:t>
            </a:r>
            <a:r>
              <a:rPr lang="fi-FI" dirty="0" err="1"/>
              <a:t>Assessment</a:t>
            </a:r>
            <a:r>
              <a:rPr lang="fi-FI" dirty="0"/>
              <a:t> </a:t>
            </a:r>
            <a:r>
              <a:rPr lang="fi-FI" dirty="0" err="1"/>
              <a:t>Matrix</a:t>
            </a:r>
            <a:r>
              <a:rPr lang="fi-FI" dirty="0"/>
              <a:t>), norjalaisten yliopistojen NOR-CAM (A </a:t>
            </a:r>
            <a:r>
              <a:rPr lang="fi-FI" dirty="0" err="1"/>
              <a:t>toolbox</a:t>
            </a:r>
            <a:r>
              <a:rPr lang="fi-FI" dirty="0"/>
              <a:t> for </a:t>
            </a:r>
            <a:r>
              <a:rPr lang="fi-FI" dirty="0" err="1"/>
              <a:t>recognition</a:t>
            </a:r>
            <a:r>
              <a:rPr lang="fi-FI" dirty="0"/>
              <a:t> and </a:t>
            </a:r>
            <a:r>
              <a:rPr lang="fi-FI" dirty="0" err="1"/>
              <a:t>rewards</a:t>
            </a:r>
            <a:r>
              <a:rPr lang="fi-FI" dirty="0"/>
              <a:t> in </a:t>
            </a:r>
            <a:r>
              <a:rPr lang="fi-FI" dirty="0" err="1"/>
              <a:t>academic</a:t>
            </a:r>
            <a:r>
              <a:rPr lang="fi-FI" dirty="0"/>
              <a:t> </a:t>
            </a:r>
            <a:r>
              <a:rPr lang="fi-FI" dirty="0" err="1"/>
              <a:t>careers</a:t>
            </a:r>
            <a:r>
              <a:rPr lang="fi-FI" dirty="0"/>
              <a:t>) ja </a:t>
            </a:r>
            <a:r>
              <a:rPr lang="fi-FI" dirty="0" err="1"/>
              <a:t>University</a:t>
            </a:r>
            <a:r>
              <a:rPr lang="fi-FI" dirty="0"/>
              <a:t> </a:t>
            </a:r>
            <a:r>
              <a:rPr lang="fi-FI" dirty="0" err="1"/>
              <a:t>Medical</a:t>
            </a:r>
            <a:r>
              <a:rPr lang="fi-FI" dirty="0"/>
              <a:t> Centre Utrechtin </a:t>
            </a:r>
            <a:r>
              <a:rPr lang="fi-FI" dirty="0" err="1"/>
              <a:t>Career</a:t>
            </a:r>
            <a:r>
              <a:rPr lang="fi-FI" dirty="0"/>
              <a:t> </a:t>
            </a:r>
            <a:r>
              <a:rPr lang="fi-FI" dirty="0" err="1"/>
              <a:t>Profile</a:t>
            </a:r>
            <a:r>
              <a:rPr lang="fi-FI" dirty="0"/>
              <a:t> malli.</a:t>
            </a:r>
          </a:p>
          <a:p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468555B1-D194-142B-D917-539DA6C2B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FIN-CAM </a:t>
            </a:r>
            <a:r>
              <a:rPr lang="en-US" dirty="0" err="1"/>
              <a:t>eli</a:t>
            </a:r>
            <a:r>
              <a:rPr lang="en-US" dirty="0"/>
              <a:t> Finnish Career Assessment Matrix 2/2 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0609C4D-07D4-20A6-C77B-4EF41C1EE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A538361-A6A5-6278-2EE6-03CF3B1A2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96E69CC-AC23-05E3-14F1-4B8378315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72712846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D7156902-19EF-C01E-8D8F-4D4EC0535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529" y="590456"/>
            <a:ext cx="11590623" cy="6033883"/>
          </a:xfrm>
        </p:spPr>
        <p:txBody>
          <a:bodyPr/>
          <a:lstStyle/>
          <a:p>
            <a:r>
              <a:rPr lang="fi-FI" dirty="0"/>
              <a:t>Suomesta sopimuksen on allekirjoittanut Tieteellisten seurain valtuuskunta, Suomen Akatemia, Dosenttiliitto, kaikki yliopistot (lukuun ottamatta Maanpuolustuskorkeakoulua) sekä kahdeksan ammattikorkeakoulua. Yhteensä 24 organisaatiota.</a:t>
            </a:r>
          </a:p>
          <a:p>
            <a:r>
              <a:rPr lang="fi-FI" dirty="0"/>
              <a:t>TSV lähtee koordinoimaan kansallisen ryhmän perustamista ja toimii kansallisen </a:t>
            </a:r>
            <a:r>
              <a:rPr lang="fi-FI" dirty="0" err="1"/>
              <a:t>chapterin</a:t>
            </a:r>
            <a:r>
              <a:rPr lang="fi-FI" dirty="0"/>
              <a:t> ehdottaja</a:t>
            </a:r>
          </a:p>
          <a:p>
            <a:r>
              <a:rPr lang="fi-FI" b="1" dirty="0"/>
              <a:t>Kelpoisuusvaatimukset: </a:t>
            </a:r>
            <a:r>
              <a:rPr lang="fi-FI" dirty="0"/>
              <a:t>vähintään puolet </a:t>
            </a:r>
            <a:r>
              <a:rPr lang="fi-FI" dirty="0" err="1"/>
              <a:t>CoARA:n</a:t>
            </a:r>
            <a:r>
              <a:rPr lang="fi-FI" dirty="0"/>
              <a:t> jäsenorganisaatioista kyseisestä maasta liittyy ryhmään </a:t>
            </a:r>
          </a:p>
          <a:p>
            <a:r>
              <a:rPr lang="fi-FI" b="1" dirty="0"/>
              <a:t>Kuka voi liittyä ryhmään: </a:t>
            </a:r>
          </a:p>
          <a:p>
            <a:pPr lvl="1"/>
            <a:r>
              <a:rPr lang="fi-FI" dirty="0"/>
              <a:t>Sekä sopimuksen allekirjoittaneet jäsenorganisaatioiden edustajat että sopimuksen ulkopuolisten organisaatioiden edustajat (ryhmän perustajajäsenten tulee olla </a:t>
            </a:r>
            <a:r>
              <a:rPr lang="fi-FI" dirty="0" err="1"/>
              <a:t>CoARAn</a:t>
            </a:r>
            <a:r>
              <a:rPr lang="fi-FI" dirty="0"/>
              <a:t> jäseniä).</a:t>
            </a:r>
          </a:p>
          <a:p>
            <a:pPr lvl="1"/>
            <a:r>
              <a:rPr lang="fi-FI" dirty="0"/>
              <a:t>Osallistuminen kansallisen ryhmän toimintaan on vapaaehtoista</a:t>
            </a:r>
          </a:p>
          <a:p>
            <a:r>
              <a:rPr lang="fi-FI" b="1" dirty="0"/>
              <a:t>Kansallisen ryhmän tehtävä: </a:t>
            </a:r>
            <a:r>
              <a:rPr lang="fi-FI" dirty="0"/>
              <a:t>tukea </a:t>
            </a:r>
            <a:r>
              <a:rPr lang="fi-FI" dirty="0" err="1"/>
              <a:t>CoARA:n</a:t>
            </a:r>
            <a:r>
              <a:rPr lang="fi-FI" dirty="0"/>
              <a:t> jäseniä tutkimuksen arvioinnin uudistamista koskevan sopimuksen sitoumusten täytäntöönpanossa kansallisella tasolla.</a:t>
            </a:r>
          </a:p>
          <a:p>
            <a:pPr lvl="1"/>
            <a:r>
              <a:rPr lang="fi-FI" dirty="0"/>
              <a:t>Konkreettisia tehtäviä ja tuotoksia kahden vuoden sisällä ryhmän perustamisesta</a:t>
            </a:r>
          </a:p>
          <a:p>
            <a:r>
              <a:rPr lang="fi-FI" b="1" dirty="0"/>
              <a:t>Kuinka prosessi etenee: </a:t>
            </a:r>
            <a:r>
              <a:rPr lang="fi-FI" dirty="0"/>
              <a:t>TSV jättää </a:t>
            </a:r>
            <a:r>
              <a:rPr lang="fi-FI" dirty="0" err="1"/>
              <a:t>Expressions</a:t>
            </a:r>
            <a:r>
              <a:rPr lang="fi-FI" dirty="0"/>
              <a:t> of </a:t>
            </a:r>
            <a:r>
              <a:rPr lang="fi-FI" dirty="0" err="1"/>
              <a:t>Interest</a:t>
            </a:r>
            <a:r>
              <a:rPr lang="fi-FI" dirty="0"/>
              <a:t> ilmoituksen 27.4. mennessä, varsinainen hakemus myöhemmin (loppukesä-syksy)</a:t>
            </a:r>
          </a:p>
          <a:p>
            <a:pPr lvl="1"/>
            <a:r>
              <a:rPr lang="fi-FI" b="1" dirty="0"/>
              <a:t>TSV ottaa yhteyttä </a:t>
            </a:r>
            <a:r>
              <a:rPr lang="fi-FI" b="1" dirty="0" err="1"/>
              <a:t>CoARA</a:t>
            </a:r>
            <a:r>
              <a:rPr lang="fi-FI" b="1" dirty="0"/>
              <a:t> jäsenorganisaatioihin ja tiedustelee kiinnostusta liittyä mukaan kansalliseen ryhmään. </a:t>
            </a:r>
            <a:r>
              <a:rPr lang="fi-FI" dirty="0"/>
              <a:t>Kiinnostuksen voi myös ilmaista vapaamuotoisesti yhteydenotolla anna-kaisa.hyrkkanen@tsv.fi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3E7F396E-DBC2-D668-C6E6-04BED18A5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545" y="87220"/>
            <a:ext cx="11233248" cy="503236"/>
          </a:xfrm>
        </p:spPr>
        <p:txBody>
          <a:bodyPr/>
          <a:lstStyle/>
          <a:p>
            <a:r>
              <a:rPr lang="fi-FI" dirty="0" err="1"/>
              <a:t>CoARA</a:t>
            </a:r>
            <a:r>
              <a:rPr lang="fi-FI" dirty="0"/>
              <a:t> kansallinen koordinaatio</a:t>
            </a:r>
            <a:br>
              <a:rPr lang="fi-FI" dirty="0"/>
            </a:b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23DA49C-FF8C-486E-C7D1-B98676A00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1909F64-26A5-8227-19D8-E154CDD77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39609D0-E9D2-B580-B5C0-2494C4773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55870611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EA52868-70D1-1071-E174-2025682D5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42" y="101655"/>
            <a:ext cx="11233248" cy="431328"/>
          </a:xfrm>
        </p:spPr>
        <p:txBody>
          <a:bodyPr/>
          <a:lstStyle/>
          <a:p>
            <a:pPr algn="ctr"/>
            <a:r>
              <a:rPr lang="fi-FI" sz="2800" dirty="0" err="1"/>
              <a:t>CoARA</a:t>
            </a:r>
            <a:r>
              <a:rPr lang="fi-FI" sz="2800" dirty="0"/>
              <a:t> National </a:t>
            </a:r>
            <a:r>
              <a:rPr lang="fi-FI" sz="2800" dirty="0" err="1"/>
              <a:t>Chapter</a:t>
            </a:r>
            <a:r>
              <a:rPr lang="fi-FI" sz="2800" dirty="0"/>
              <a:t> in Finland 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92D9396-100A-5620-23B0-1ACEDB36B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59A1-0099-4B10-A5CF-27E515FB5E4A}" type="datetime3">
              <a:rPr lang="en-US" smtClean="0"/>
              <a:pPr/>
              <a:t>26 April 2023</a:t>
            </a:fld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4D59F4F-A220-545D-D6AF-6161115BB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7</a:t>
            </a:fld>
            <a:endParaRPr lang="fi-FI" dirty="0"/>
          </a:p>
        </p:txBody>
      </p:sp>
      <p:grpSp>
        <p:nvGrpSpPr>
          <p:cNvPr id="17" name="Ryhmä 16" descr="Kaavio, jossa esitettynä vastuulliseen arviointiin liittyvät työryhmät: keskellä Vastuullisen arvioinnin ohjausryhmä, ylhäällä vasemmalla Finn-ARMA Tutkimuksen arviointi, ylhäällä oikealla AVOTT Vastuullinen arviointi ja kannustimet, alhaalla vasemmalla Finn-ARMA Julkaisumetriikkaverkosto, alhaalla oikealla Vastuullisen tutkijanarvioinnin työryhmä">
            <a:extLst>
              <a:ext uri="{FF2B5EF4-FFF2-40B4-BE49-F238E27FC236}">
                <a16:creationId xmlns:a16="http://schemas.microsoft.com/office/drawing/2014/main" id="{8920272E-F288-467F-5E76-63B5E6FAD156}"/>
              </a:ext>
            </a:extLst>
          </p:cNvPr>
          <p:cNvGrpSpPr/>
          <p:nvPr/>
        </p:nvGrpSpPr>
        <p:grpSpPr>
          <a:xfrm>
            <a:off x="6049169" y="687443"/>
            <a:ext cx="5463504" cy="5537087"/>
            <a:chOff x="5774218" y="918477"/>
            <a:chExt cx="5892320" cy="5891843"/>
          </a:xfrm>
        </p:grpSpPr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4E891F78-054D-23DD-110C-C65D435335D7}"/>
                </a:ext>
              </a:extLst>
            </p:cNvPr>
            <p:cNvSpPr/>
            <p:nvPr/>
          </p:nvSpPr>
          <p:spPr>
            <a:xfrm>
              <a:off x="5774218" y="918477"/>
              <a:ext cx="5892320" cy="5891843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1" name="Vinoneliö 10">
              <a:extLst>
                <a:ext uri="{FF2B5EF4-FFF2-40B4-BE49-F238E27FC236}">
                  <a16:creationId xmlns:a16="http://schemas.microsoft.com/office/drawing/2014/main" id="{76C72A61-4708-D54A-03FB-9B94029557E3}"/>
                </a:ext>
              </a:extLst>
            </p:cNvPr>
            <p:cNvSpPr/>
            <p:nvPr/>
          </p:nvSpPr>
          <p:spPr>
            <a:xfrm>
              <a:off x="7716007" y="2943295"/>
              <a:ext cx="1777495" cy="1767529"/>
            </a:xfrm>
            <a:prstGeom prst="diamond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2" name="Vinoneliö 11">
              <a:extLst>
                <a:ext uri="{FF2B5EF4-FFF2-40B4-BE49-F238E27FC236}">
                  <a16:creationId xmlns:a16="http://schemas.microsoft.com/office/drawing/2014/main" id="{CFA21488-3A7E-B569-C966-F9F2BAE6E21A}"/>
                </a:ext>
              </a:extLst>
            </p:cNvPr>
            <p:cNvSpPr/>
            <p:nvPr/>
          </p:nvSpPr>
          <p:spPr>
            <a:xfrm>
              <a:off x="8714230" y="1223739"/>
              <a:ext cx="2539278" cy="2487633"/>
            </a:xfrm>
            <a:prstGeom prst="diamond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3" name="Vinoneliö 12">
              <a:extLst>
                <a:ext uri="{FF2B5EF4-FFF2-40B4-BE49-F238E27FC236}">
                  <a16:creationId xmlns:a16="http://schemas.microsoft.com/office/drawing/2014/main" id="{DBA5F6B3-E538-31B2-5F18-7DC4F2AACFFB}"/>
                </a:ext>
              </a:extLst>
            </p:cNvPr>
            <p:cNvSpPr/>
            <p:nvPr/>
          </p:nvSpPr>
          <p:spPr>
            <a:xfrm>
              <a:off x="8714230" y="3926180"/>
              <a:ext cx="2539278" cy="2487633"/>
            </a:xfrm>
            <a:prstGeom prst="diamond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4" name="Vinoneliö 13">
              <a:extLst>
                <a:ext uri="{FF2B5EF4-FFF2-40B4-BE49-F238E27FC236}">
                  <a16:creationId xmlns:a16="http://schemas.microsoft.com/office/drawing/2014/main" id="{E035A9A8-2A71-33CA-F4D5-C0E22A060DF1}"/>
                </a:ext>
              </a:extLst>
            </p:cNvPr>
            <p:cNvSpPr/>
            <p:nvPr/>
          </p:nvSpPr>
          <p:spPr>
            <a:xfrm>
              <a:off x="5875666" y="1223739"/>
              <a:ext cx="2539278" cy="2487633"/>
            </a:xfrm>
            <a:prstGeom prst="diamond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 sz="1600" b="1" dirty="0"/>
            </a:p>
          </p:txBody>
        </p:sp>
        <p:sp>
          <p:nvSpPr>
            <p:cNvPr id="15" name="Vinoneliö 14">
              <a:extLst>
                <a:ext uri="{FF2B5EF4-FFF2-40B4-BE49-F238E27FC236}">
                  <a16:creationId xmlns:a16="http://schemas.microsoft.com/office/drawing/2014/main" id="{13D0FED8-D6DE-4618-687D-58394AF90642}"/>
                </a:ext>
              </a:extLst>
            </p:cNvPr>
            <p:cNvSpPr/>
            <p:nvPr/>
          </p:nvSpPr>
          <p:spPr>
            <a:xfrm>
              <a:off x="5897451" y="3958344"/>
              <a:ext cx="2539278" cy="2487633"/>
            </a:xfrm>
            <a:prstGeom prst="diamond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6" name="Tekstiruutu 15">
              <a:extLst>
                <a:ext uri="{FF2B5EF4-FFF2-40B4-BE49-F238E27FC236}">
                  <a16:creationId xmlns:a16="http://schemas.microsoft.com/office/drawing/2014/main" id="{CE3AFA92-6B44-E175-A788-3D18B18CC255}"/>
                </a:ext>
              </a:extLst>
            </p:cNvPr>
            <p:cNvSpPr txBox="1"/>
            <p:nvPr/>
          </p:nvSpPr>
          <p:spPr>
            <a:xfrm>
              <a:off x="8015341" y="3503551"/>
              <a:ext cx="1517149" cy="650645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fi-FI" sz="1300" b="1" spc="-40" dirty="0">
                  <a:solidFill>
                    <a:schemeClr val="bg1"/>
                  </a:solidFill>
                </a:rPr>
                <a:t>Vastuullisen tutkijanarvioinnin Ohjausryhmä</a:t>
              </a:r>
            </a:p>
          </p:txBody>
        </p:sp>
        <p:cxnSp>
          <p:nvCxnSpPr>
            <p:cNvPr id="20" name="Suora nuoliyhdysviiva 19">
              <a:extLst>
                <a:ext uri="{FF2B5EF4-FFF2-40B4-BE49-F238E27FC236}">
                  <a16:creationId xmlns:a16="http://schemas.microsoft.com/office/drawing/2014/main" id="{44C6A87A-3A2A-9EBF-072A-D366D1882AEF}"/>
                </a:ext>
              </a:extLst>
            </p:cNvPr>
            <p:cNvCxnSpPr>
              <a:cxnSpLocks/>
            </p:cNvCxnSpPr>
            <p:nvPr/>
          </p:nvCxnSpPr>
          <p:spPr>
            <a:xfrm>
              <a:off x="7849171" y="3138723"/>
              <a:ext cx="254365" cy="234178"/>
            </a:xfrm>
            <a:prstGeom prst="straightConnector1">
              <a:avLst/>
            </a:prstGeom>
            <a:ln>
              <a:solidFill>
                <a:schemeClr val="bg1"/>
              </a:solidFill>
              <a:headEnd type="triangle"/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" name="Suora nuoliyhdysviiva 22">
              <a:extLst>
                <a:ext uri="{FF2B5EF4-FFF2-40B4-BE49-F238E27FC236}">
                  <a16:creationId xmlns:a16="http://schemas.microsoft.com/office/drawing/2014/main" id="{A0D05C1C-C1BC-875A-8765-3375FDC5CB91}"/>
                </a:ext>
              </a:extLst>
            </p:cNvPr>
            <p:cNvCxnSpPr>
              <a:cxnSpLocks/>
            </p:cNvCxnSpPr>
            <p:nvPr/>
          </p:nvCxnSpPr>
          <p:spPr>
            <a:xfrm>
              <a:off x="9033007" y="4286389"/>
              <a:ext cx="254365" cy="234178"/>
            </a:xfrm>
            <a:prstGeom prst="straightConnector1">
              <a:avLst/>
            </a:prstGeom>
            <a:ln>
              <a:solidFill>
                <a:schemeClr val="bg1"/>
              </a:solidFill>
              <a:headEnd type="triangle"/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uora nuoliyhdysviiva 23">
              <a:extLst>
                <a:ext uri="{FF2B5EF4-FFF2-40B4-BE49-F238E27FC236}">
                  <a16:creationId xmlns:a16="http://schemas.microsoft.com/office/drawing/2014/main" id="{55337476-A09F-A399-DCBE-840695C115C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045532" y="3091867"/>
              <a:ext cx="229315" cy="262040"/>
            </a:xfrm>
            <a:prstGeom prst="straightConnector1">
              <a:avLst/>
            </a:prstGeom>
            <a:ln>
              <a:solidFill>
                <a:schemeClr val="bg1"/>
              </a:solidFill>
              <a:headEnd type="triangle"/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uora nuoliyhdysviiva 31">
              <a:extLst>
                <a:ext uri="{FF2B5EF4-FFF2-40B4-BE49-F238E27FC236}">
                  <a16:creationId xmlns:a16="http://schemas.microsoft.com/office/drawing/2014/main" id="{78598C7D-F630-CCE5-E02C-855D17D87D8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47416" y="4296901"/>
              <a:ext cx="229315" cy="262040"/>
            </a:xfrm>
            <a:prstGeom prst="straightConnector1">
              <a:avLst/>
            </a:prstGeom>
            <a:ln>
              <a:solidFill>
                <a:schemeClr val="bg1"/>
              </a:solidFill>
              <a:headEnd type="triangle"/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kstiruutu 32">
              <a:extLst>
                <a:ext uri="{FF2B5EF4-FFF2-40B4-BE49-F238E27FC236}">
                  <a16:creationId xmlns:a16="http://schemas.microsoft.com/office/drawing/2014/main" id="{676967DB-2E56-E026-BFEC-5EF5CD8A3353}"/>
                </a:ext>
              </a:extLst>
            </p:cNvPr>
            <p:cNvSpPr txBox="1"/>
            <p:nvPr/>
          </p:nvSpPr>
          <p:spPr>
            <a:xfrm>
              <a:off x="9196573" y="1803349"/>
              <a:ext cx="1574594" cy="1245870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i-FI" sz="1500" b="1" spc="-40" dirty="0">
                  <a:solidFill>
                    <a:schemeClr val="bg1"/>
                  </a:solidFill>
                </a:rPr>
                <a:t>AVOTT Vastuullinen arviointi ja kannustimet </a:t>
              </a:r>
              <a:r>
                <a:rPr lang="fi-FI" sz="1500" spc="-40" dirty="0">
                  <a:solidFill>
                    <a:schemeClr val="bg1"/>
                  </a:solidFill>
                </a:rPr>
                <a:t>(tutkijataso)</a:t>
              </a:r>
            </a:p>
          </p:txBody>
        </p:sp>
        <p:sp>
          <p:nvSpPr>
            <p:cNvPr id="35" name="Tekstiruutu 34">
              <a:extLst>
                <a:ext uri="{FF2B5EF4-FFF2-40B4-BE49-F238E27FC236}">
                  <a16:creationId xmlns:a16="http://schemas.microsoft.com/office/drawing/2014/main" id="{4C83DC62-FA7C-9043-4BCA-8B6DE5C8A38C}"/>
                </a:ext>
              </a:extLst>
            </p:cNvPr>
            <p:cNvSpPr txBox="1"/>
            <p:nvPr/>
          </p:nvSpPr>
          <p:spPr>
            <a:xfrm>
              <a:off x="6256559" y="1919166"/>
              <a:ext cx="1777494" cy="1022660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i-FI" sz="1500" b="1" spc="-40" dirty="0">
                  <a:solidFill>
                    <a:schemeClr val="bg1"/>
                  </a:solidFill>
                </a:rPr>
                <a:t>Finn-ARMA Tutkimuksen arviointi </a:t>
              </a:r>
            </a:p>
            <a:p>
              <a:pPr algn="ctr"/>
              <a:r>
                <a:rPr lang="fi-FI" sz="1500" spc="-40" dirty="0">
                  <a:solidFill>
                    <a:schemeClr val="bg1"/>
                  </a:solidFill>
                </a:rPr>
                <a:t>(organisaatiotaso)</a:t>
              </a:r>
            </a:p>
          </p:txBody>
        </p:sp>
        <p:sp>
          <p:nvSpPr>
            <p:cNvPr id="36" name="Tekstiruutu 35">
              <a:extLst>
                <a:ext uri="{FF2B5EF4-FFF2-40B4-BE49-F238E27FC236}">
                  <a16:creationId xmlns:a16="http://schemas.microsoft.com/office/drawing/2014/main" id="{75706676-0764-3DD8-FCAD-4BFF87D9152C}"/>
                </a:ext>
              </a:extLst>
            </p:cNvPr>
            <p:cNvSpPr txBox="1"/>
            <p:nvPr/>
          </p:nvSpPr>
          <p:spPr>
            <a:xfrm>
              <a:off x="6278343" y="4799363"/>
              <a:ext cx="1777495" cy="784571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i-FI" sz="1500" b="1" spc="-40" dirty="0">
                  <a:solidFill>
                    <a:schemeClr val="bg1"/>
                  </a:solidFill>
                </a:rPr>
                <a:t>Finn-ARMA Julkaisumetriikka-verkosto</a:t>
              </a:r>
            </a:p>
          </p:txBody>
        </p:sp>
        <p:sp>
          <p:nvSpPr>
            <p:cNvPr id="37" name="Tekstiruutu 36">
              <a:extLst>
                <a:ext uri="{FF2B5EF4-FFF2-40B4-BE49-F238E27FC236}">
                  <a16:creationId xmlns:a16="http://schemas.microsoft.com/office/drawing/2014/main" id="{E744203B-DB1A-5CD6-C834-464591D8451F}"/>
                </a:ext>
              </a:extLst>
            </p:cNvPr>
            <p:cNvSpPr txBox="1"/>
            <p:nvPr/>
          </p:nvSpPr>
          <p:spPr>
            <a:xfrm>
              <a:off x="9205682" y="4881400"/>
              <a:ext cx="1777495" cy="765200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i-FI" sz="1500" b="1" spc="-40" dirty="0">
                  <a:solidFill>
                    <a:schemeClr val="bg1"/>
                  </a:solidFill>
                </a:rPr>
                <a:t>Vastuullisen tutkijanarvioinnin työryhmä</a:t>
              </a:r>
            </a:p>
          </p:txBody>
        </p:sp>
      </p:grpSp>
      <p:sp>
        <p:nvSpPr>
          <p:cNvPr id="38" name="Tekstiruutu 37">
            <a:extLst>
              <a:ext uri="{FF2B5EF4-FFF2-40B4-BE49-F238E27FC236}">
                <a16:creationId xmlns:a16="http://schemas.microsoft.com/office/drawing/2014/main" id="{B9EE1CD1-F670-B3B3-E21E-0E0579A068C6}"/>
              </a:ext>
            </a:extLst>
          </p:cNvPr>
          <p:cNvSpPr txBox="1"/>
          <p:nvPr/>
        </p:nvSpPr>
        <p:spPr>
          <a:xfrm>
            <a:off x="9288435" y="6007484"/>
            <a:ext cx="2592288" cy="6882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tIns="36000" rIns="36000" bIns="36000" rtlCol="0">
            <a:spAutoFit/>
          </a:bodyPr>
          <a:lstStyle/>
          <a:p>
            <a:r>
              <a:rPr lang="fi-FI" sz="2000" spc="-40" dirty="0">
                <a:solidFill>
                  <a:schemeClr val="accent1"/>
                </a:solidFill>
              </a:rPr>
              <a:t>ERA 4 –työryhmä (tutkijanura) </a:t>
            </a:r>
          </a:p>
        </p:txBody>
      </p:sp>
      <p:sp>
        <p:nvSpPr>
          <p:cNvPr id="69" name="Tekstiruutu 68">
            <a:extLst>
              <a:ext uri="{FF2B5EF4-FFF2-40B4-BE49-F238E27FC236}">
                <a16:creationId xmlns:a16="http://schemas.microsoft.com/office/drawing/2014/main" id="{7FAD7937-D7F2-CE56-4A47-3B2A10FFA333}"/>
              </a:ext>
            </a:extLst>
          </p:cNvPr>
          <p:cNvSpPr txBox="1"/>
          <p:nvPr/>
        </p:nvSpPr>
        <p:spPr>
          <a:xfrm flipH="1">
            <a:off x="163616" y="641170"/>
            <a:ext cx="5463504" cy="64436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pc="-40" dirty="0">
                <a:solidFill>
                  <a:schemeClr val="accent1"/>
                </a:solidFill>
              </a:rPr>
              <a:t>Perustetaan </a:t>
            </a:r>
            <a:r>
              <a:rPr lang="fi-FI" spc="-40" dirty="0" err="1">
                <a:solidFill>
                  <a:schemeClr val="accent1"/>
                </a:solidFill>
              </a:rPr>
              <a:t>CoARA</a:t>
            </a:r>
            <a:r>
              <a:rPr lang="fi-FI" spc="-40" dirty="0">
                <a:solidFill>
                  <a:schemeClr val="accent1"/>
                </a:solidFill>
              </a:rPr>
              <a:t> kansallinen ryhmä olemassa olevien vastuullisen arvioinnin työryhmien pohjalta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pc="-40" dirty="0">
                <a:solidFill>
                  <a:schemeClr val="accent1"/>
                </a:solidFill>
              </a:rPr>
              <a:t>Suomen </a:t>
            </a:r>
            <a:r>
              <a:rPr lang="fi-FI" spc="-40" dirty="0" err="1">
                <a:solidFill>
                  <a:schemeClr val="accent1"/>
                </a:solidFill>
              </a:rPr>
              <a:t>CoARA</a:t>
            </a:r>
            <a:r>
              <a:rPr lang="fi-FI" spc="-40" dirty="0">
                <a:solidFill>
                  <a:schemeClr val="accent1"/>
                </a:solidFill>
              </a:rPr>
              <a:t> ryhmän ydinajatus on konkreettisten asioiden tekeminen, edetään tavoite ja vaikutus edellä</a:t>
            </a:r>
          </a:p>
          <a:p>
            <a:pPr marL="742950" lvl="1" indent="-285750">
              <a:buFont typeface="Wingdings" panose="05000000000000000000" pitchFamily="2" charset="2"/>
              <a:buChar char="à"/>
            </a:pPr>
            <a:r>
              <a:rPr lang="fi-FI" spc="-40" dirty="0">
                <a:solidFill>
                  <a:schemeClr val="accent1"/>
                </a:solidFill>
                <a:sym typeface="Wingdings" panose="05000000000000000000" pitchFamily="2" charset="2"/>
              </a:rPr>
              <a:t>Ohjausryhmän tehtäviin lisätään </a:t>
            </a:r>
            <a:r>
              <a:rPr lang="fi-FI" spc="-40" dirty="0" err="1">
                <a:solidFill>
                  <a:schemeClr val="accent1"/>
                </a:solidFill>
                <a:sym typeface="Wingdings" panose="05000000000000000000" pitchFamily="2" charset="2"/>
              </a:rPr>
              <a:t>CoARAn</a:t>
            </a:r>
            <a:r>
              <a:rPr lang="fi-FI" spc="-40" dirty="0">
                <a:solidFill>
                  <a:schemeClr val="accent1"/>
                </a:solidFill>
                <a:sym typeface="Wingdings" panose="05000000000000000000" pitchFamily="2" charset="2"/>
              </a:rPr>
              <a:t>    vaatimusten toteutumisen seuranta</a:t>
            </a:r>
          </a:p>
          <a:p>
            <a:pPr marL="742950" lvl="1" indent="-285750">
              <a:buFont typeface="Wingdings" panose="05000000000000000000" pitchFamily="2" charset="2"/>
              <a:buChar char="à"/>
            </a:pPr>
            <a:r>
              <a:rPr lang="fi-FI" spc="-40" dirty="0">
                <a:solidFill>
                  <a:schemeClr val="accent1"/>
                </a:solidFill>
                <a:sym typeface="Wingdings" panose="05000000000000000000" pitchFamily="2" charset="2"/>
              </a:rPr>
              <a:t>työ</a:t>
            </a:r>
            <a:r>
              <a:rPr lang="fi-FI" spc="-40" dirty="0">
                <a:solidFill>
                  <a:schemeClr val="accent1"/>
                </a:solidFill>
              </a:rPr>
              <a:t>ryhmät kehittävät konkreettisia tehtäviä ja tuotoksia (kahden vuoden sisällä)</a:t>
            </a:r>
          </a:p>
          <a:p>
            <a:pPr marL="742950" lvl="1" indent="-285750">
              <a:buFont typeface="Wingdings" panose="05000000000000000000" pitchFamily="2" charset="2"/>
              <a:buChar char="à"/>
            </a:pPr>
            <a:r>
              <a:rPr lang="fi-FI" spc="-40" dirty="0">
                <a:solidFill>
                  <a:schemeClr val="accent1"/>
                </a:solidFill>
              </a:rPr>
              <a:t>Vastuullisen arvioinnin koulutuksen suunnittelu ja toteuttaminen kansallisella tasolla on kansallisen </a:t>
            </a:r>
            <a:r>
              <a:rPr lang="fi-FI" spc="-40" dirty="0" err="1">
                <a:solidFill>
                  <a:schemeClr val="accent1"/>
                </a:solidFill>
              </a:rPr>
              <a:t>CoARA</a:t>
            </a:r>
            <a:r>
              <a:rPr lang="fi-FI" spc="-40" dirty="0">
                <a:solidFill>
                  <a:schemeClr val="accent1"/>
                </a:solidFill>
              </a:rPr>
              <a:t> ryhmän keskeinen tavoite ja sisältyy kaikkien työryhmien toimintaan</a:t>
            </a:r>
          </a:p>
          <a:p>
            <a:pPr marL="742950" lvl="1" indent="-285750">
              <a:buFont typeface="Wingdings" panose="05000000000000000000" pitchFamily="2" charset="2"/>
              <a:buChar char="à"/>
            </a:pPr>
            <a:r>
              <a:rPr lang="fi-FI" spc="-40" dirty="0">
                <a:solidFill>
                  <a:schemeClr val="accent1"/>
                </a:solidFill>
              </a:rPr>
              <a:t>ehdotus ei poissulje kunkin ryhmän nykyisiä tehtäviä, mutta niiden toimintaa suunnattaisiin </a:t>
            </a:r>
            <a:r>
              <a:rPr lang="fi-FI" spc="-40" dirty="0" err="1">
                <a:solidFill>
                  <a:schemeClr val="accent1"/>
                </a:solidFill>
              </a:rPr>
              <a:t>CoARAn</a:t>
            </a:r>
            <a:r>
              <a:rPr lang="fi-FI" spc="-40" dirty="0">
                <a:solidFill>
                  <a:schemeClr val="accent1"/>
                </a:solidFill>
              </a:rPr>
              <a:t> sitoumuksen mukaisiksi</a:t>
            </a:r>
          </a:p>
          <a:p>
            <a:pPr marL="742950" lvl="1" indent="-285750">
              <a:buFont typeface="Wingdings" panose="05000000000000000000" pitchFamily="2" charset="2"/>
              <a:buChar char="à"/>
            </a:pPr>
            <a:r>
              <a:rPr lang="fi-FI" spc="-40" dirty="0" err="1">
                <a:solidFill>
                  <a:schemeClr val="accent1"/>
                </a:solidFill>
              </a:rPr>
              <a:t>Added</a:t>
            </a:r>
            <a:r>
              <a:rPr lang="fi-FI" spc="-40" dirty="0">
                <a:solidFill>
                  <a:schemeClr val="accent1"/>
                </a:solidFill>
              </a:rPr>
              <a:t> </a:t>
            </a:r>
            <a:r>
              <a:rPr lang="fi-FI" spc="-40" dirty="0" err="1">
                <a:solidFill>
                  <a:schemeClr val="accent1"/>
                </a:solidFill>
              </a:rPr>
              <a:t>value</a:t>
            </a:r>
            <a:r>
              <a:rPr lang="fi-FI" spc="-40" dirty="0">
                <a:solidFill>
                  <a:schemeClr val="accent1"/>
                </a:solidFill>
              </a:rPr>
              <a:t>: 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i-FI" spc="-40" dirty="0">
                <a:solidFill>
                  <a:schemeClr val="accent1"/>
                </a:solidFill>
              </a:rPr>
              <a:t>lisää nykyisten ryhmien </a:t>
            </a:r>
            <a:r>
              <a:rPr lang="fi-FI" spc="-40" dirty="0" err="1">
                <a:solidFill>
                  <a:schemeClr val="accent1"/>
                </a:solidFill>
              </a:rPr>
              <a:t>yhteentoimivuutta</a:t>
            </a:r>
            <a:r>
              <a:rPr lang="fi-FI" spc="-40" dirty="0">
                <a:solidFill>
                  <a:schemeClr val="accent1"/>
                </a:solidFill>
              </a:rPr>
              <a:t> 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i-FI" spc="-40" dirty="0" err="1">
                <a:solidFill>
                  <a:schemeClr val="accent1"/>
                </a:solidFill>
              </a:rPr>
              <a:t>CoARAn</a:t>
            </a:r>
            <a:r>
              <a:rPr lang="fi-FI" spc="-40" dirty="0">
                <a:solidFill>
                  <a:schemeClr val="accent1"/>
                </a:solidFill>
              </a:rPr>
              <a:t> ja kansallisen sitoumuksen implementointi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pc="-40" dirty="0">
                <a:solidFill>
                  <a:schemeClr val="accent1"/>
                </a:solidFill>
              </a:rPr>
              <a:t>TSV koordinoi kokonaisuutta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spc="-4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pc="-4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866620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tsv-ppt-template-20190731">
  <a:themeElements>
    <a:clrScheme name="TSV">
      <a:dk1>
        <a:srgbClr val="4D4D4D"/>
      </a:dk1>
      <a:lt1>
        <a:sysClr val="window" lastClr="FFFFFF"/>
      </a:lt1>
      <a:dk2>
        <a:srgbClr val="30123A"/>
      </a:dk2>
      <a:lt2>
        <a:srgbClr val="FD8988"/>
      </a:lt2>
      <a:accent1>
        <a:srgbClr val="043158"/>
      </a:accent1>
      <a:accent2>
        <a:srgbClr val="277C95"/>
      </a:accent2>
      <a:accent3>
        <a:srgbClr val="138F6A"/>
      </a:accent3>
      <a:accent4>
        <a:srgbClr val="63B960"/>
      </a:accent4>
      <a:accent5>
        <a:srgbClr val="E34A4C"/>
      </a:accent5>
      <a:accent6>
        <a:srgbClr val="F66A41"/>
      </a:accent6>
      <a:hlink>
        <a:srgbClr val="2F20EC"/>
      </a:hlink>
      <a:folHlink>
        <a:srgbClr val="99999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>
        <a:spAutoFit/>
      </a:bodyPr>
      <a:lstStyle>
        <a:defPPr>
          <a:defRPr spc="-40" dirty="0" smtClean="0">
            <a:solidFill>
              <a:schemeClr val="accent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sv-ppt-template-fin" id="{FFDABBFC-8682-442E-82E1-7BE4A07843B4}" vid="{42F20DA6-9217-4F51-A876-A3FE5E6DFE1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tsv-ppt-template-fin</Template>
  <TotalTime>2180</TotalTime>
  <Words>827</Words>
  <Application>Microsoft Office PowerPoint</Application>
  <PresentationFormat>Mukautettu</PresentationFormat>
  <Paragraphs>93</Paragraphs>
  <Slides>7</Slides>
  <Notes>6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tsv-ppt-template-20190731</vt:lpstr>
      <vt:lpstr>Vastuullisen tutkijanarvioinnin ohjausryhmä &amp; työryhmä  </vt:lpstr>
      <vt:lpstr>Vastuullisen tutkijanarvioinnin ohjausryhmä &amp; työryhmä </vt:lpstr>
      <vt:lpstr>Agenda vuodelle 2023 sisältää kansallisia palveluita tukemaan vastuullista arviointia:</vt:lpstr>
      <vt:lpstr>FIN-CAM eli Finnish Career Assessment Matrix 1/2 </vt:lpstr>
      <vt:lpstr>FIN-CAM eli Finnish Career Assessment Matrix 2/2 </vt:lpstr>
      <vt:lpstr>CoARA kansallinen koordinaatio </vt:lpstr>
      <vt:lpstr>CoARA National Chapter in Finland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/ Section Header Arial 48pt</dc:title>
  <dc:subject>16:9</dc:subject>
  <dc:creator>Anna-Kaisa Hyrkkänen</dc:creator>
  <cp:keywords/>
  <dc:description/>
  <cp:lastModifiedBy>Anna-Kaisa Hyrkkänen</cp:lastModifiedBy>
  <cp:revision>43</cp:revision>
  <dcterms:created xsi:type="dcterms:W3CDTF">2023-04-16T10:00:18Z</dcterms:created>
  <dcterms:modified xsi:type="dcterms:W3CDTF">2023-04-26T13:18:00Z</dcterms:modified>
  <cp:category/>
</cp:coreProperties>
</file>